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9" r:id="rId5"/>
    <p:sldId id="261" r:id="rId6"/>
    <p:sldId id="268" r:id="rId7"/>
    <p:sldId id="263" r:id="rId8"/>
    <p:sldId id="276" r:id="rId9"/>
    <p:sldId id="266" r:id="rId10"/>
    <p:sldId id="267" r:id="rId11"/>
    <p:sldId id="262" r:id="rId12"/>
    <p:sldId id="260" r:id="rId13"/>
  </p:sldIdLst>
  <p:sldSz cx="9144000" cy="5143500" type="screen16x9"/>
  <p:notesSz cx="6805613" cy="9944100"/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sper Gregers Linaa (DØRS)" initials="JGL" lastIdx="0" clrIdx="0"/>
  <p:cmAuthor id="1" name="Sofie Andersen (DØRS)" initials="SAN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33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86"/>
  </p:normalViewPr>
  <p:slideViewPr>
    <p:cSldViewPr>
      <p:cViewPr varScale="1">
        <p:scale>
          <a:sx n="147" d="100"/>
          <a:sy n="147" d="100"/>
        </p:scale>
        <p:origin x="462" y="108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-426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50" y="-8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302" cy="498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89282" tIns="44641" rIns="89282" bIns="44641" numCol="1" anchor="t" anchorCtr="0" compatLnSpc="1">
            <a:prstTxWarp prst="textNoShape">
              <a:avLst/>
            </a:prstTxWarp>
          </a:bodyPr>
          <a:lstStyle>
            <a:lvl1pPr defTabSz="892959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endParaRPr lang="da-DK" altLang="da-DK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791" y="0"/>
            <a:ext cx="2949302" cy="498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89282" tIns="44641" rIns="89282" bIns="44641" numCol="1" anchor="t" anchorCtr="0" compatLnSpc="1">
            <a:prstTxWarp prst="textNoShape">
              <a:avLst/>
            </a:prstTxWarp>
          </a:bodyPr>
          <a:lstStyle>
            <a:lvl1pPr algn="r" defTabSz="892959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endParaRPr lang="da-DK" altLang="da-DK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351"/>
            <a:ext cx="2949302" cy="49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89282" tIns="44641" rIns="89282" bIns="44641" numCol="1" anchor="b" anchorCtr="0" compatLnSpc="1">
            <a:prstTxWarp prst="textNoShape">
              <a:avLst/>
            </a:prstTxWarp>
          </a:bodyPr>
          <a:lstStyle>
            <a:lvl1pPr defTabSz="892959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endParaRPr lang="da-DK" altLang="da-DK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791" y="9444351"/>
            <a:ext cx="2949302" cy="49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89282" tIns="44641" rIns="89282" bIns="44641" numCol="1" anchor="b" anchorCtr="0" compatLnSpc="1">
            <a:prstTxWarp prst="textNoShape">
              <a:avLst/>
            </a:prstTxWarp>
          </a:bodyPr>
          <a:lstStyle>
            <a:lvl1pPr algn="r" defTabSz="892959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fld id="{FC411A43-B169-4A4C-BFD4-164538BE4265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267903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302" cy="498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89282" tIns="44641" rIns="89282" bIns="44641" numCol="1" anchor="t" anchorCtr="0" compatLnSpc="1">
            <a:prstTxWarp prst="textNoShape">
              <a:avLst/>
            </a:prstTxWarp>
          </a:bodyPr>
          <a:lstStyle>
            <a:lvl1pPr defTabSz="892959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endParaRPr lang="en-US" altLang="da-DK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791" y="0"/>
            <a:ext cx="2949302" cy="498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89282" tIns="44641" rIns="89282" bIns="44641" numCol="1" anchor="t" anchorCtr="0" compatLnSpc="1">
            <a:prstTxWarp prst="textNoShape">
              <a:avLst/>
            </a:prstTxWarp>
          </a:bodyPr>
          <a:lstStyle>
            <a:lvl1pPr algn="r" defTabSz="892959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endParaRPr lang="en-US" altLang="da-DK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3098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8" y="4724490"/>
            <a:ext cx="5445099" cy="447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89282" tIns="44641" rIns="89282" bIns="44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Klik for at redigere teksttypografierne i masteren</a:t>
            </a:r>
          </a:p>
          <a:p>
            <a:pPr lvl="1"/>
            <a:r>
              <a:rPr lang="en-US" noProof="0"/>
              <a:t>Andet niveau</a:t>
            </a:r>
          </a:p>
          <a:p>
            <a:pPr lvl="2"/>
            <a:r>
              <a:rPr lang="en-US" noProof="0"/>
              <a:t>Tredje niveau</a:t>
            </a:r>
          </a:p>
          <a:p>
            <a:pPr lvl="3"/>
            <a:r>
              <a:rPr lang="en-US" noProof="0"/>
              <a:t>Fjerde niveau</a:t>
            </a:r>
          </a:p>
          <a:p>
            <a:pPr lvl="4"/>
            <a:r>
              <a:rPr lang="en-US" noProof="0"/>
              <a:t>Femte niveau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351"/>
            <a:ext cx="2949302" cy="49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89282" tIns="44641" rIns="89282" bIns="44641" numCol="1" anchor="b" anchorCtr="0" compatLnSpc="1">
            <a:prstTxWarp prst="textNoShape">
              <a:avLst/>
            </a:prstTxWarp>
          </a:bodyPr>
          <a:lstStyle>
            <a:lvl1pPr defTabSz="892959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endParaRPr lang="en-US" altLang="da-DK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791" y="9444351"/>
            <a:ext cx="2949302" cy="49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89282" tIns="44641" rIns="89282" bIns="44641" numCol="1" anchor="b" anchorCtr="0" compatLnSpc="1">
            <a:prstTxWarp prst="textNoShape">
              <a:avLst/>
            </a:prstTxWarp>
          </a:bodyPr>
          <a:lstStyle>
            <a:lvl1pPr algn="r" defTabSz="892959">
              <a:spcBef>
                <a:spcPct val="0"/>
              </a:spcBef>
              <a:defRPr sz="1100">
                <a:latin typeface="Arial" pitchFamily="34" charset="0"/>
              </a:defRPr>
            </a:lvl1pPr>
          </a:lstStyle>
          <a:p>
            <a:fld id="{7EAC5A89-CFD8-479D-990C-604FD8AB36C5}" type="slidenum">
              <a:rPr lang="en-US" altLang="da-DK"/>
              <a:pPr/>
              <a:t>‹nr.›</a:t>
            </a:fld>
            <a:endParaRPr lang="en-US" altLang="da-DK"/>
          </a:p>
        </p:txBody>
      </p:sp>
    </p:spTree>
    <p:extLst>
      <p:ext uri="{BB962C8B-B14F-4D97-AF65-F5344CB8AC3E}">
        <p14:creationId xmlns:p14="http://schemas.microsoft.com/office/powerpoint/2010/main" val="402007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>
            <a:lvl1pPr algn="ctr">
              <a:defRPr sz="38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623E6-AD76-4BFE-BAD5-378A76502989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1197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9091" y="91556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47480" y="2211710"/>
            <a:ext cx="7772400" cy="1980220"/>
          </a:xfrm>
        </p:spPr>
        <p:txBody>
          <a:bodyPr anchor="b"/>
          <a:lstStyle>
            <a:lvl1pPr marL="0" indent="0">
              <a:buNone/>
              <a:defRPr sz="2000">
                <a:latin typeface="+mj-lt"/>
              </a:defRPr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6C4DD-B37C-442B-A86B-9FF64BE37317}" type="slidenum">
              <a:rPr lang="da-DK" altLang="da-DK"/>
              <a:pPr/>
              <a:t>‹nr.›</a:t>
            </a:fld>
            <a:endParaRPr lang="da-DK" altLang="da-DK"/>
          </a:p>
        </p:txBody>
      </p:sp>
      <p:sp>
        <p:nvSpPr>
          <p:cNvPr id="7" name="Rektangel 6"/>
          <p:cNvSpPr/>
          <p:nvPr userDrawn="1"/>
        </p:nvSpPr>
        <p:spPr>
          <a:xfrm flipV="1">
            <a:off x="0" y="5108374"/>
            <a:ext cx="9144000" cy="55664"/>
          </a:xfrm>
          <a:prstGeom prst="rect">
            <a:avLst/>
          </a:prstGeom>
          <a:gradFill flip="none" rotWithShape="1">
            <a:gsLst>
              <a:gs pos="10000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900"/>
          </a:p>
        </p:txBody>
      </p:sp>
    </p:spTree>
    <p:extLst>
      <p:ext uri="{BB962C8B-B14F-4D97-AF65-F5344CB8AC3E}">
        <p14:creationId xmlns:p14="http://schemas.microsoft.com/office/powerpoint/2010/main" val="104692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 (2 overskrif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37481" y="267494"/>
            <a:ext cx="8229600" cy="377930"/>
          </a:xfrm>
        </p:spPr>
        <p:txBody>
          <a:bodyPr tIns="0" bIns="0"/>
          <a:lstStyle>
            <a:lvl1pPr>
              <a:defRPr sz="2800"/>
            </a:lvl1pPr>
          </a:lstStyle>
          <a:p>
            <a:r>
              <a:rPr lang="da-DK" dirty="0"/>
              <a:t>Overskrift 1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+mn-lt"/>
              </a:defRPr>
            </a:lvl1pPr>
            <a:lvl2pPr marL="642923" indent="-285744">
              <a:defRPr sz="1600">
                <a:latin typeface="+mn-lt"/>
              </a:defRPr>
            </a:lvl2pPr>
            <a:lvl3pPr marL="874691" indent="-228594">
              <a:defRPr sz="1500">
                <a:latin typeface="+mn-lt"/>
              </a:defRPr>
            </a:lvl3pPr>
            <a:lvl4pPr marL="1139797" indent="-228594">
              <a:defRPr sz="1500">
                <a:latin typeface="+mn-lt"/>
              </a:defRPr>
            </a:lvl4pPr>
            <a:lvl5pPr marL="1352517" indent="-228594">
              <a:defRPr>
                <a:latin typeface="+mn-lt"/>
              </a:defRPr>
            </a:lvl5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A92FB-B6D9-432C-964A-D08E2AE351D9}" type="slidenum">
              <a:rPr lang="da-DK" altLang="da-DK"/>
              <a:pPr/>
              <a:t>‹nr.›</a:t>
            </a:fld>
            <a:endParaRPr lang="da-DK" altLang="da-DK"/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457200" y="951570"/>
            <a:ext cx="8229600" cy="0"/>
          </a:xfrm>
          <a:prstGeom prst="line">
            <a:avLst/>
          </a:prstGeom>
          <a:ln w="25400"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 userDrawn="1"/>
        </p:nvSpPr>
        <p:spPr>
          <a:xfrm flipV="1">
            <a:off x="0" y="5108374"/>
            <a:ext cx="9144000" cy="55664"/>
          </a:xfrm>
          <a:prstGeom prst="rect">
            <a:avLst/>
          </a:prstGeom>
          <a:gradFill flip="none" rotWithShape="1">
            <a:gsLst>
              <a:gs pos="10000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90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442800" y="645424"/>
            <a:ext cx="8229600" cy="27003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marL="342891" indent="-342891">
              <a:buNone/>
              <a:defRPr lang="da-DK" sz="2000" baseline="0" dirty="0">
                <a:latin typeface="+mj-lt"/>
              </a:defRPr>
            </a:lvl1pPr>
          </a:lstStyle>
          <a:p>
            <a:pPr marL="0" lvl="0" indent="0"/>
            <a:r>
              <a:rPr lang="da-DK" dirty="0"/>
              <a:t>Overskrift 2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2188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boks og 2 figurer (fx WM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00151"/>
            <a:ext cx="4762872" cy="3394472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 marL="642923" indent="-285744">
              <a:defRPr sz="1600">
                <a:latin typeface="+mn-lt"/>
              </a:defRPr>
            </a:lvl2pPr>
            <a:lvl3pPr marL="874691" indent="-228594">
              <a:defRPr sz="1500">
                <a:latin typeface="+mn-lt"/>
              </a:defRPr>
            </a:lvl3pPr>
            <a:lvl4pPr marL="1139797" indent="-228594">
              <a:defRPr sz="1500">
                <a:latin typeface="+mn-lt"/>
              </a:defRPr>
            </a:lvl4pPr>
            <a:lvl5pPr marL="1352517" indent="-228594">
              <a:defRPr>
                <a:latin typeface="+mn-lt"/>
              </a:defRPr>
            </a:lvl5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A92FB-B6D9-432C-964A-D08E2AE351D9}" type="slidenum">
              <a:rPr lang="da-DK" altLang="da-DK"/>
              <a:pPr/>
              <a:t>‹nr.›</a:t>
            </a:fld>
            <a:endParaRPr lang="da-DK" altLang="da-DK"/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457200" y="951570"/>
            <a:ext cx="8229600" cy="0"/>
          </a:xfrm>
          <a:prstGeom prst="line">
            <a:avLst/>
          </a:prstGeom>
          <a:ln w="25400"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 userDrawn="1"/>
        </p:nvSpPr>
        <p:spPr>
          <a:xfrm flipV="1">
            <a:off x="0" y="5108374"/>
            <a:ext cx="9144000" cy="55664"/>
          </a:xfrm>
          <a:prstGeom prst="rect">
            <a:avLst/>
          </a:prstGeom>
          <a:gradFill flip="none" rotWithShape="1">
            <a:gsLst>
              <a:gs pos="10000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90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442800" y="645424"/>
            <a:ext cx="8229600" cy="27003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marL="342891" indent="-342891">
              <a:buNone/>
              <a:defRPr lang="da-DK" sz="2000" baseline="0" dirty="0">
                <a:latin typeface="+mj-lt"/>
              </a:defRPr>
            </a:lvl1pPr>
          </a:lstStyle>
          <a:p>
            <a:pPr marL="0" lvl="0" indent="0"/>
            <a:r>
              <a:rPr lang="da-DK" dirty="0"/>
              <a:t>Overskrift 2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7" hasCustomPrompt="1"/>
          </p:nvPr>
        </p:nvSpPr>
        <p:spPr>
          <a:xfrm>
            <a:off x="5315711" y="1116876"/>
            <a:ext cx="3384000" cy="221885"/>
          </a:xfrm>
        </p:spPr>
        <p:txBody>
          <a:bodyPr/>
          <a:lstStyle>
            <a:lvl1pPr marL="0" indent="0">
              <a:buNone/>
              <a:defRPr sz="1200" b="1">
                <a:latin typeface="+mj-lt"/>
              </a:defRPr>
            </a:lvl1pPr>
          </a:lstStyle>
          <a:p>
            <a:pPr lvl="0"/>
            <a:r>
              <a:rPr lang="da-DK" dirty="0"/>
              <a:t>Figurtitel 1</a:t>
            </a:r>
          </a:p>
        </p:txBody>
      </p:sp>
      <p:sp>
        <p:nvSpPr>
          <p:cNvPr id="20" name="Pladsholder til tekst 18"/>
          <p:cNvSpPr>
            <a:spLocks noGrp="1"/>
          </p:cNvSpPr>
          <p:nvPr>
            <p:ph type="body" sz="quarter" idx="18" hasCustomPrompt="1"/>
          </p:nvPr>
        </p:nvSpPr>
        <p:spPr>
          <a:xfrm>
            <a:off x="5316463" y="2917362"/>
            <a:ext cx="3384000" cy="221885"/>
          </a:xfrm>
        </p:spPr>
        <p:txBody>
          <a:bodyPr/>
          <a:lstStyle>
            <a:lvl1pPr marL="0" indent="0">
              <a:buNone/>
              <a:defRPr sz="1200" b="1">
                <a:latin typeface="+mj-lt"/>
              </a:defRPr>
            </a:lvl1pPr>
          </a:lstStyle>
          <a:p>
            <a:pPr lvl="0"/>
            <a:r>
              <a:rPr lang="da-DK" dirty="0"/>
              <a:t>Figurtitel 2</a:t>
            </a:r>
          </a:p>
        </p:txBody>
      </p:sp>
      <p:sp>
        <p:nvSpPr>
          <p:cNvPr id="8" name="Pladsholder til billede 7"/>
          <p:cNvSpPr>
            <a:spLocks noGrp="1"/>
          </p:cNvSpPr>
          <p:nvPr>
            <p:ph type="pic" sz="quarter" idx="19"/>
          </p:nvPr>
        </p:nvSpPr>
        <p:spPr>
          <a:xfrm>
            <a:off x="5317200" y="1339535"/>
            <a:ext cx="3384000" cy="1474200"/>
          </a:xfrm>
        </p:spPr>
        <p:txBody>
          <a:bodyPr/>
          <a:lstStyle>
            <a:lvl1pPr marL="0" indent="0">
              <a:buNone/>
              <a:defRPr sz="1200">
                <a:latin typeface="+mn-lt"/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8" name="Pladsholder til billede 7"/>
          <p:cNvSpPr>
            <a:spLocks noGrp="1"/>
          </p:cNvSpPr>
          <p:nvPr>
            <p:ph type="pic" sz="quarter" idx="20"/>
          </p:nvPr>
        </p:nvSpPr>
        <p:spPr>
          <a:xfrm>
            <a:off x="5317200" y="3132000"/>
            <a:ext cx="3384000" cy="1474200"/>
          </a:xfrm>
        </p:spPr>
        <p:txBody>
          <a:bodyPr/>
          <a:lstStyle>
            <a:lvl1pPr marL="0" indent="0">
              <a:buNone/>
              <a:defRPr sz="1200">
                <a:latin typeface="+mn-lt"/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5" name="Titel 1"/>
          <p:cNvSpPr>
            <a:spLocks noGrp="1"/>
          </p:cNvSpPr>
          <p:nvPr>
            <p:ph type="title" hasCustomPrompt="1"/>
          </p:nvPr>
        </p:nvSpPr>
        <p:spPr>
          <a:xfrm>
            <a:off x="437481" y="267494"/>
            <a:ext cx="8229600" cy="377930"/>
          </a:xfrm>
        </p:spPr>
        <p:txBody>
          <a:bodyPr tIns="0" bIns="0"/>
          <a:lstStyle>
            <a:lvl1pPr>
              <a:defRPr sz="2800"/>
            </a:lvl1pPr>
          </a:lstStyle>
          <a:p>
            <a:r>
              <a:rPr lang="da-DK" dirty="0"/>
              <a:t>Overskrift 1</a:t>
            </a:r>
          </a:p>
        </p:txBody>
      </p:sp>
    </p:spTree>
    <p:extLst>
      <p:ext uri="{BB962C8B-B14F-4D97-AF65-F5344CB8AC3E}">
        <p14:creationId xmlns:p14="http://schemas.microsoft.com/office/powerpoint/2010/main" val="405835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kst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1" y="1200151"/>
            <a:ext cx="4064467" cy="3394472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 marL="642923" indent="-285744">
              <a:defRPr sz="1600">
                <a:latin typeface="+mn-lt"/>
              </a:defRPr>
            </a:lvl2pPr>
            <a:lvl3pPr marL="874691" indent="-228594">
              <a:defRPr sz="1500">
                <a:latin typeface="+mn-lt"/>
              </a:defRPr>
            </a:lvl3pPr>
            <a:lvl4pPr marL="1139797" indent="-228594">
              <a:defRPr sz="1500">
                <a:latin typeface="+mn-lt"/>
              </a:defRPr>
            </a:lvl4pPr>
            <a:lvl5pPr marL="1352517" indent="-228594">
              <a:defRPr>
                <a:latin typeface="+mn-lt"/>
              </a:defRPr>
            </a:lvl5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A92FB-B6D9-432C-964A-D08E2AE351D9}" type="slidenum">
              <a:rPr lang="da-DK" altLang="da-DK"/>
              <a:pPr/>
              <a:t>‹nr.›</a:t>
            </a:fld>
            <a:endParaRPr lang="da-DK" altLang="da-DK"/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457200" y="951570"/>
            <a:ext cx="8229600" cy="0"/>
          </a:xfrm>
          <a:prstGeom prst="line">
            <a:avLst/>
          </a:prstGeom>
          <a:ln w="25400"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 userDrawn="1"/>
        </p:nvSpPr>
        <p:spPr>
          <a:xfrm flipV="1">
            <a:off x="0" y="5108374"/>
            <a:ext cx="9144000" cy="55664"/>
          </a:xfrm>
          <a:prstGeom prst="rect">
            <a:avLst/>
          </a:prstGeom>
          <a:gradFill flip="none" rotWithShape="1">
            <a:gsLst>
              <a:gs pos="10000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90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442800" y="645424"/>
            <a:ext cx="8229600" cy="27003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marL="342891" indent="-342891">
              <a:buNone/>
              <a:defRPr lang="da-DK" sz="2000" baseline="0" dirty="0">
                <a:latin typeface="+mj-lt"/>
              </a:defRPr>
            </a:lvl1pPr>
          </a:lstStyle>
          <a:p>
            <a:pPr marL="0" lvl="0" indent="0"/>
            <a:r>
              <a:rPr lang="da-DK" dirty="0"/>
              <a:t>Overskrift 2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14" name="Pladsholder til indhold 2"/>
          <p:cNvSpPr>
            <a:spLocks noGrp="1"/>
          </p:cNvSpPr>
          <p:nvPr>
            <p:ph idx="14"/>
          </p:nvPr>
        </p:nvSpPr>
        <p:spPr>
          <a:xfrm>
            <a:off x="4610453" y="1202725"/>
            <a:ext cx="4064467" cy="3394472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 marL="642923" indent="-285744">
              <a:defRPr sz="1600">
                <a:latin typeface="+mn-lt"/>
              </a:defRPr>
            </a:lvl2pPr>
            <a:lvl3pPr marL="874691" indent="-228594">
              <a:defRPr sz="1500">
                <a:latin typeface="+mn-lt"/>
              </a:defRPr>
            </a:lvl3pPr>
            <a:lvl4pPr marL="1139797" indent="-228594">
              <a:defRPr sz="1500">
                <a:latin typeface="+mn-lt"/>
              </a:defRPr>
            </a:lvl4pPr>
            <a:lvl5pPr marL="1352517" indent="-228594">
              <a:defRPr>
                <a:latin typeface="+mn-lt"/>
              </a:defRPr>
            </a:lvl5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37481" y="267494"/>
            <a:ext cx="8229600" cy="377930"/>
          </a:xfrm>
        </p:spPr>
        <p:txBody>
          <a:bodyPr tIns="0" bIns="0"/>
          <a:lstStyle>
            <a:lvl1pPr>
              <a:defRPr sz="2800"/>
            </a:lvl1pPr>
          </a:lstStyle>
          <a:p>
            <a:r>
              <a:rPr lang="da-DK" dirty="0"/>
              <a:t>Overskrift 1</a:t>
            </a:r>
          </a:p>
        </p:txBody>
      </p:sp>
    </p:spTree>
    <p:extLst>
      <p:ext uri="{BB962C8B-B14F-4D97-AF65-F5344CB8AC3E}">
        <p14:creationId xmlns:p14="http://schemas.microsoft.com/office/powerpoint/2010/main" val="231474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A92FB-B6D9-432C-964A-D08E2AE351D9}" type="slidenum">
              <a:rPr lang="da-DK" altLang="da-DK"/>
              <a:pPr/>
              <a:t>‹nr.›</a:t>
            </a:fld>
            <a:endParaRPr lang="da-DK" altLang="da-DK"/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457200" y="951570"/>
            <a:ext cx="8229600" cy="0"/>
          </a:xfrm>
          <a:prstGeom prst="line">
            <a:avLst/>
          </a:prstGeom>
          <a:ln w="25400">
            <a:solidFill>
              <a:srgbClr val="C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 userDrawn="1"/>
        </p:nvSpPr>
        <p:spPr>
          <a:xfrm flipV="1">
            <a:off x="0" y="5108374"/>
            <a:ext cx="9144000" cy="55664"/>
          </a:xfrm>
          <a:prstGeom prst="rect">
            <a:avLst/>
          </a:prstGeom>
          <a:gradFill flip="none" rotWithShape="1">
            <a:gsLst>
              <a:gs pos="10000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90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442800" y="645424"/>
            <a:ext cx="8229600" cy="270030"/>
          </a:xfrm>
        </p:spPr>
        <p:txBody>
          <a:bodyPr tIns="0" bIns="0"/>
          <a:lstStyle>
            <a:lvl1pPr marL="0" indent="0">
              <a:buNone/>
              <a:defRPr sz="2000" baseline="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da-DK" dirty="0"/>
              <a:t>Overskrift 2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37481" y="267494"/>
            <a:ext cx="8229600" cy="377930"/>
          </a:xfrm>
        </p:spPr>
        <p:txBody>
          <a:bodyPr tIns="0" bIns="0"/>
          <a:lstStyle>
            <a:lvl1pPr>
              <a:defRPr sz="2800"/>
            </a:lvl1pPr>
          </a:lstStyle>
          <a:p>
            <a:r>
              <a:rPr lang="da-DK" dirty="0"/>
              <a:t>Overskrift 1</a:t>
            </a:r>
          </a:p>
        </p:txBody>
      </p:sp>
    </p:spTree>
    <p:extLst>
      <p:ext uri="{BB962C8B-B14F-4D97-AF65-F5344CB8AC3E}">
        <p14:creationId xmlns:p14="http://schemas.microsoft.com/office/powerpoint/2010/main" val="362168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DD16C5-F395-4B53-959F-28656390AD90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57032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623E6-AD76-4BFE-BAD5-378A76502989}" type="slidenum">
              <a:rPr lang="da-DK" altLang="da-DK"/>
              <a:pPr/>
              <a:t>‹nr.›</a:t>
            </a:fld>
            <a:endParaRPr lang="da-DK" altLang="da-DK"/>
          </a:p>
        </p:txBody>
      </p:sp>
      <p:sp>
        <p:nvSpPr>
          <p:cNvPr id="9" name="Titel 1"/>
          <p:cNvSpPr txBox="1">
            <a:spLocks/>
          </p:cNvSpPr>
          <p:nvPr userDrawn="1"/>
        </p:nvSpPr>
        <p:spPr bwMode="auto">
          <a:xfrm>
            <a:off x="685800" y="1037185"/>
            <a:ext cx="7772400" cy="110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a-DK" sz="3800" kern="0" dirty="0"/>
              <a:t>De Økonomiske Råds Sekretariat</a:t>
            </a:r>
          </a:p>
        </p:txBody>
      </p:sp>
      <p:sp>
        <p:nvSpPr>
          <p:cNvPr id="15" name="Titel 1"/>
          <p:cNvSpPr txBox="1">
            <a:spLocks/>
          </p:cNvSpPr>
          <p:nvPr userDrawn="1"/>
        </p:nvSpPr>
        <p:spPr bwMode="auto">
          <a:xfrm>
            <a:off x="916248" y="2463740"/>
            <a:ext cx="7772400" cy="110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893740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Web:	www.dors.dk</a:t>
            </a:r>
            <a:endParaRPr lang="da-DK" sz="500" dirty="0">
              <a:solidFill>
                <a:schemeClr val="tx1"/>
              </a:solidFill>
            </a:endParaRPr>
          </a:p>
          <a:p>
            <a:pPr algn="l" defTabSz="893740">
              <a:tabLst>
                <a:tab pos="1252507" algn="l"/>
              </a:tabLst>
            </a:pPr>
            <a:endParaRPr lang="da-DK" sz="500" dirty="0">
              <a:solidFill>
                <a:schemeClr val="tx1"/>
              </a:solidFill>
            </a:endParaRPr>
          </a:p>
          <a:p>
            <a:pPr algn="l" defTabSz="358766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Mail:	dors@dors.dk</a:t>
            </a:r>
            <a:endParaRPr lang="da-DK" sz="500" dirty="0">
              <a:solidFill>
                <a:schemeClr val="tx1"/>
              </a:solidFill>
            </a:endParaRPr>
          </a:p>
          <a:p>
            <a:pPr algn="l" defTabSz="358766">
              <a:tabLst>
                <a:tab pos="1252507" algn="l"/>
              </a:tabLst>
            </a:pPr>
            <a:endParaRPr lang="da-DK" sz="500" dirty="0">
              <a:solidFill>
                <a:schemeClr val="tx1"/>
              </a:solidFill>
            </a:endParaRPr>
          </a:p>
          <a:p>
            <a:pPr algn="l" defTabSz="893740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Twitter:	@</a:t>
            </a:r>
            <a:r>
              <a:rPr lang="da-DK" sz="2000" dirty="0" err="1">
                <a:solidFill>
                  <a:schemeClr val="tx1"/>
                </a:solidFill>
              </a:rPr>
              <a:t>DORsSekretariat</a:t>
            </a:r>
            <a:endParaRPr lang="da-DK" sz="500" dirty="0">
              <a:solidFill>
                <a:schemeClr val="tx1"/>
              </a:solidFill>
            </a:endParaRPr>
          </a:p>
          <a:p>
            <a:pPr algn="l" defTabSz="893740">
              <a:tabLst>
                <a:tab pos="1252507" algn="l"/>
              </a:tabLst>
            </a:pPr>
            <a:endParaRPr lang="da-DK" sz="500" dirty="0">
              <a:solidFill>
                <a:schemeClr val="tx1"/>
              </a:solidFill>
            </a:endParaRPr>
          </a:p>
          <a:p>
            <a:pPr marL="1252507" indent="-1252507" algn="l" defTabSz="893740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LinkedIn: 	dk.linkedin.com/</a:t>
            </a:r>
            <a:r>
              <a:rPr lang="da-DK" sz="2000" dirty="0" err="1">
                <a:solidFill>
                  <a:schemeClr val="tx1"/>
                </a:solidFill>
              </a:rPr>
              <a:t>company</a:t>
            </a:r>
            <a:r>
              <a:rPr lang="da-DK" sz="2000" dirty="0">
                <a:solidFill>
                  <a:schemeClr val="tx1"/>
                </a:solidFill>
              </a:rPr>
              <a:t>/</a:t>
            </a:r>
          </a:p>
          <a:p>
            <a:pPr marL="1252507" indent="-1252507" algn="l" defTabSz="893740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	the-</a:t>
            </a:r>
            <a:r>
              <a:rPr lang="da-DK" sz="2000" dirty="0" err="1">
                <a:solidFill>
                  <a:schemeClr val="tx1"/>
                </a:solidFill>
              </a:rPr>
              <a:t>secretariat</a:t>
            </a:r>
            <a:r>
              <a:rPr lang="da-DK" sz="2000" dirty="0">
                <a:solidFill>
                  <a:schemeClr val="tx1"/>
                </a:solidFill>
              </a:rPr>
              <a:t>-of-the-</a:t>
            </a:r>
            <a:r>
              <a:rPr lang="da-DK" sz="2000" dirty="0" err="1">
                <a:solidFill>
                  <a:schemeClr val="tx1"/>
                </a:solidFill>
              </a:rPr>
              <a:t>danish</a:t>
            </a:r>
            <a:r>
              <a:rPr lang="da-DK" sz="2000" dirty="0">
                <a:solidFill>
                  <a:schemeClr val="tx1"/>
                </a:solidFill>
              </a:rPr>
              <a:t>-</a:t>
            </a:r>
            <a:r>
              <a:rPr lang="da-DK" sz="2000" dirty="0" err="1">
                <a:solidFill>
                  <a:schemeClr val="tx1"/>
                </a:solidFill>
              </a:rPr>
              <a:t>economic-councils</a:t>
            </a:r>
            <a:endParaRPr lang="da-DK" sz="20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 userDrawn="1"/>
        </p:nvSpPr>
        <p:spPr>
          <a:xfrm flipV="1">
            <a:off x="0" y="5108374"/>
            <a:ext cx="9144000" cy="55664"/>
          </a:xfrm>
          <a:prstGeom prst="rect">
            <a:avLst/>
          </a:prstGeom>
          <a:gradFill flip="none" rotWithShape="1">
            <a:gsLst>
              <a:gs pos="10000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900"/>
          </a:p>
        </p:txBody>
      </p:sp>
    </p:spTree>
    <p:extLst>
      <p:ext uri="{BB962C8B-B14F-4D97-AF65-F5344CB8AC3E}">
        <p14:creationId xmlns:p14="http://schemas.microsoft.com/office/powerpoint/2010/main" val="349310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623E6-AD76-4BFE-BAD5-378A76502989}" type="slidenum">
              <a:rPr lang="da-DK" altLang="da-DK"/>
              <a:pPr/>
              <a:t>‹nr.›</a:t>
            </a:fld>
            <a:endParaRPr lang="da-DK" altLang="da-DK"/>
          </a:p>
        </p:txBody>
      </p:sp>
      <p:sp>
        <p:nvSpPr>
          <p:cNvPr id="9" name="Titel 1"/>
          <p:cNvSpPr txBox="1">
            <a:spLocks/>
          </p:cNvSpPr>
          <p:nvPr userDrawn="1"/>
        </p:nvSpPr>
        <p:spPr bwMode="auto">
          <a:xfrm>
            <a:off x="685800" y="1037185"/>
            <a:ext cx="7772400" cy="110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a-DK" sz="3800" kern="0" noProof="0" dirty="0"/>
              <a:t>Danish</a:t>
            </a:r>
            <a:r>
              <a:rPr lang="da-DK" sz="3800" kern="0" baseline="0" noProof="0" dirty="0"/>
              <a:t> </a:t>
            </a:r>
            <a:r>
              <a:rPr lang="da-DK" sz="3800" kern="0" baseline="0" noProof="0" dirty="0" err="1"/>
              <a:t>Economic</a:t>
            </a:r>
            <a:r>
              <a:rPr lang="da-DK" sz="3800" kern="0" baseline="0" noProof="0" dirty="0"/>
              <a:t> </a:t>
            </a:r>
            <a:r>
              <a:rPr lang="da-DK" sz="3800" kern="0" baseline="0" noProof="0" dirty="0" err="1"/>
              <a:t>Councils</a:t>
            </a:r>
            <a:endParaRPr lang="da-DK" sz="3800" kern="0" noProof="0" dirty="0"/>
          </a:p>
        </p:txBody>
      </p:sp>
      <p:sp>
        <p:nvSpPr>
          <p:cNvPr id="15" name="Titel 1"/>
          <p:cNvSpPr txBox="1">
            <a:spLocks/>
          </p:cNvSpPr>
          <p:nvPr userDrawn="1"/>
        </p:nvSpPr>
        <p:spPr bwMode="auto">
          <a:xfrm>
            <a:off x="916248" y="2463740"/>
            <a:ext cx="7772400" cy="110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893740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Web:	www.dors.dk</a:t>
            </a:r>
            <a:endParaRPr lang="da-DK" sz="500" dirty="0">
              <a:solidFill>
                <a:schemeClr val="tx1"/>
              </a:solidFill>
            </a:endParaRPr>
          </a:p>
          <a:p>
            <a:pPr algn="l" defTabSz="893740">
              <a:tabLst>
                <a:tab pos="1252507" algn="l"/>
              </a:tabLst>
            </a:pPr>
            <a:endParaRPr lang="da-DK" sz="500" dirty="0">
              <a:solidFill>
                <a:schemeClr val="tx1"/>
              </a:solidFill>
            </a:endParaRPr>
          </a:p>
          <a:p>
            <a:pPr algn="l" defTabSz="358766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Mail:	dors@dors.dk</a:t>
            </a:r>
            <a:endParaRPr lang="da-DK" sz="500" dirty="0">
              <a:solidFill>
                <a:schemeClr val="tx1"/>
              </a:solidFill>
            </a:endParaRPr>
          </a:p>
          <a:p>
            <a:pPr algn="l" defTabSz="358766">
              <a:tabLst>
                <a:tab pos="1252507" algn="l"/>
              </a:tabLst>
            </a:pPr>
            <a:endParaRPr lang="da-DK" sz="500" dirty="0">
              <a:solidFill>
                <a:schemeClr val="tx1"/>
              </a:solidFill>
            </a:endParaRPr>
          </a:p>
          <a:p>
            <a:pPr algn="l" defTabSz="893740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Twitter:	@</a:t>
            </a:r>
            <a:r>
              <a:rPr lang="da-DK" sz="2000" dirty="0" err="1">
                <a:solidFill>
                  <a:schemeClr val="tx1"/>
                </a:solidFill>
              </a:rPr>
              <a:t>DORsSekretariat</a:t>
            </a:r>
            <a:endParaRPr lang="da-DK" sz="500" dirty="0">
              <a:solidFill>
                <a:schemeClr val="tx1"/>
              </a:solidFill>
            </a:endParaRPr>
          </a:p>
          <a:p>
            <a:pPr algn="l" defTabSz="893740">
              <a:tabLst>
                <a:tab pos="1252507" algn="l"/>
              </a:tabLst>
            </a:pPr>
            <a:endParaRPr lang="da-DK" sz="500" dirty="0">
              <a:solidFill>
                <a:schemeClr val="tx1"/>
              </a:solidFill>
            </a:endParaRPr>
          </a:p>
          <a:p>
            <a:pPr marL="1252507" indent="-1252507" algn="l" defTabSz="893740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LinkedIn: 	dk.linkedin.com/</a:t>
            </a:r>
            <a:r>
              <a:rPr lang="da-DK" sz="2000" dirty="0" err="1">
                <a:solidFill>
                  <a:schemeClr val="tx1"/>
                </a:solidFill>
              </a:rPr>
              <a:t>company</a:t>
            </a:r>
            <a:r>
              <a:rPr lang="da-DK" sz="2000" dirty="0">
                <a:solidFill>
                  <a:schemeClr val="tx1"/>
                </a:solidFill>
              </a:rPr>
              <a:t>/</a:t>
            </a:r>
          </a:p>
          <a:p>
            <a:pPr marL="1252507" indent="-1252507" algn="l" defTabSz="893740">
              <a:tabLst>
                <a:tab pos="1252507" algn="l"/>
              </a:tabLst>
            </a:pPr>
            <a:r>
              <a:rPr lang="da-DK" sz="2000" dirty="0">
                <a:solidFill>
                  <a:schemeClr val="tx1"/>
                </a:solidFill>
              </a:rPr>
              <a:t>	the-</a:t>
            </a:r>
            <a:r>
              <a:rPr lang="da-DK" sz="2000" dirty="0" err="1">
                <a:solidFill>
                  <a:schemeClr val="tx1"/>
                </a:solidFill>
              </a:rPr>
              <a:t>secretariat</a:t>
            </a:r>
            <a:r>
              <a:rPr lang="da-DK" sz="2000" dirty="0">
                <a:solidFill>
                  <a:schemeClr val="tx1"/>
                </a:solidFill>
              </a:rPr>
              <a:t>-of-the-</a:t>
            </a:r>
            <a:r>
              <a:rPr lang="da-DK" sz="2000" dirty="0" err="1">
                <a:solidFill>
                  <a:schemeClr val="tx1"/>
                </a:solidFill>
              </a:rPr>
              <a:t>danish</a:t>
            </a:r>
            <a:r>
              <a:rPr lang="da-DK" sz="2000" dirty="0">
                <a:solidFill>
                  <a:schemeClr val="tx1"/>
                </a:solidFill>
              </a:rPr>
              <a:t>-</a:t>
            </a:r>
            <a:r>
              <a:rPr lang="da-DK" sz="2000" dirty="0" err="1">
                <a:solidFill>
                  <a:schemeClr val="tx1"/>
                </a:solidFill>
              </a:rPr>
              <a:t>economic-councils</a:t>
            </a:r>
            <a:endParaRPr lang="da-DK" sz="2000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 userDrawn="1"/>
        </p:nvSpPr>
        <p:spPr>
          <a:xfrm flipV="1">
            <a:off x="0" y="5108374"/>
            <a:ext cx="9144000" cy="55664"/>
          </a:xfrm>
          <a:prstGeom prst="rect">
            <a:avLst/>
          </a:prstGeom>
          <a:gradFill flip="none" rotWithShape="1">
            <a:gsLst>
              <a:gs pos="10000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900"/>
          </a:p>
        </p:txBody>
      </p:sp>
    </p:spTree>
    <p:extLst>
      <p:ext uri="{BB962C8B-B14F-4D97-AF65-F5344CB8AC3E}">
        <p14:creationId xmlns:p14="http://schemas.microsoft.com/office/powerpoint/2010/main" val="74459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Klik for at redigere teksttypografierne i masteren</a:t>
            </a:r>
          </a:p>
          <a:p>
            <a:pPr lvl="1"/>
            <a:r>
              <a:rPr lang="da-DK" altLang="da-DK" dirty="0"/>
              <a:t>Andet niveau</a:t>
            </a:r>
          </a:p>
          <a:p>
            <a:pPr lvl="2"/>
            <a:r>
              <a:rPr lang="da-DK" altLang="da-DK" dirty="0"/>
              <a:t>Tredje niveau</a:t>
            </a:r>
          </a:p>
          <a:p>
            <a:pPr lvl="3"/>
            <a:r>
              <a:rPr lang="da-DK" altLang="da-DK" dirty="0"/>
              <a:t>Fjerde niveau</a:t>
            </a:r>
          </a:p>
          <a:p>
            <a:pPr lvl="4"/>
            <a:r>
              <a:rPr lang="da-DK" altLang="da-DK" dirty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Arial" pitchFamily="34" charset="0"/>
              </a:defRPr>
            </a:lvl1pPr>
          </a:lstStyle>
          <a:p>
            <a:fld id="{3D63DF25-5CEB-4B83-B6B4-9B6EBC2283F1}" type="slidenum">
              <a:rPr lang="da-DK" altLang="da-DK"/>
              <a:pPr/>
              <a:t>‹nr.›</a:t>
            </a:fld>
            <a:endParaRPr lang="da-DK" altLang="da-DK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600668"/>
              </p:ext>
            </p:extLst>
          </p:nvPr>
        </p:nvGraphicFramePr>
        <p:xfrm>
          <a:off x="6097456" y="4602410"/>
          <a:ext cx="27146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Bitmapbillede" r:id="rId12" imgW="2715004" imgH="457143" progId="PBrush">
                  <p:embed/>
                </p:oleObj>
              </mc:Choice>
              <mc:Fallback>
                <p:oleObj name="Bitmapbillede" r:id="rId12" imgW="2715004" imgH="457143" progId="PBrush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456" y="4602410"/>
                        <a:ext cx="2714625" cy="4572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EAEAEA"/>
                          </a:gs>
                          <a:gs pos="100000">
                            <a:srgbClr val="6C6C6C">
                              <a:alpha val="0"/>
                            </a:srgbClr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3" r:id="rId4"/>
    <p:sldLayoutId id="2147483666" r:id="rId5"/>
    <p:sldLayoutId id="2147483664" r:id="rId6"/>
    <p:sldLayoutId id="2147483655" r:id="rId7"/>
    <p:sldLayoutId id="2147483661" r:id="rId8"/>
    <p:sldLayoutId id="2147483665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ea typeface="+mn-ea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ea typeface="+mn-ea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 pitchFamily="34" charset="0"/>
          <a:ea typeface="+mn-ea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Modelstatus i DØRS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… SMEC er stadig vores arbejdshest til konjunkturvurderinger mv.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251520" y="4707309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800" dirty="0">
                <a:solidFill>
                  <a:srgbClr val="333333"/>
                </a:solidFill>
                <a:latin typeface="Calibri" pitchFamily="34" charset="0"/>
                <a:ea typeface="+mn-ea"/>
              </a:rPr>
              <a:t>Dorte Grinderslev          Oplæg på Sandbjerg d. 12/11-21 </a:t>
            </a:r>
          </a:p>
        </p:txBody>
      </p:sp>
    </p:spTree>
    <p:extLst>
      <p:ext uri="{BB962C8B-B14F-4D97-AF65-F5344CB8AC3E}">
        <p14:creationId xmlns:p14="http://schemas.microsoft.com/office/powerpoint/2010/main" val="315150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Plan for oplæg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Mange modeller i spil til forskellige typer analyser</a:t>
            </a:r>
          </a:p>
          <a:p>
            <a:r>
              <a:rPr lang="da-DK" dirty="0" smtClean="0"/>
              <a:t>Faste opgaver med faste modeller: 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Konjunkturvurderinger og mellemfristede fremskrivninger (SMEC)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Vurdering af offentlige finanser (SMEC)</a:t>
            </a:r>
          </a:p>
          <a:p>
            <a:pPr lvl="1"/>
            <a:r>
              <a:rPr lang="da-DK" dirty="0" smtClean="0"/>
              <a:t>Holdbarhedsberegning (DREAM)</a:t>
            </a:r>
          </a:p>
          <a:p>
            <a:pPr marL="457189" indent="-457189">
              <a:buFont typeface="+mj-lt"/>
              <a:buAutoNum type="arabicPeriod"/>
            </a:pPr>
            <a:endParaRPr lang="da-DK" dirty="0" smtClean="0"/>
          </a:p>
          <a:p>
            <a:pPr marL="457189" indent="-457189">
              <a:buFont typeface="+mj-lt"/>
              <a:buAutoNum type="arabicPeriod"/>
            </a:pPr>
            <a:r>
              <a:rPr lang="da-DK" dirty="0" smtClean="0"/>
              <a:t>Status på SMEC</a:t>
            </a:r>
          </a:p>
          <a:p>
            <a:pPr marL="457189" indent="-457189">
              <a:buFont typeface="+mj-lt"/>
              <a:buAutoNum type="arabicPeriod"/>
            </a:pPr>
            <a:r>
              <a:rPr lang="da-DK" dirty="0" smtClean="0"/>
              <a:t>Krav/ønsker til model</a:t>
            </a:r>
          </a:p>
          <a:p>
            <a:pPr marL="457189" indent="-457189">
              <a:buFont typeface="+mj-lt"/>
              <a:buAutoNum type="arabicPeriod"/>
            </a:pPr>
            <a:r>
              <a:rPr lang="da-DK" dirty="0" smtClean="0"/>
              <a:t>Fordele og ulemper ved egen model</a:t>
            </a:r>
          </a:p>
          <a:p>
            <a:pPr marL="357179" lvl="1" indent="0">
              <a:buNone/>
            </a:pP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SMEC er en blandt mange modeller der bruges i DØRS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680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SMEC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Sådan ser den ud</a:t>
            </a:r>
            <a:endParaRPr lang="da-D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255797"/>
            <a:ext cx="6172200" cy="3098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felt 4"/>
          <p:cNvSpPr txBox="1"/>
          <p:nvPr/>
        </p:nvSpPr>
        <p:spPr>
          <a:xfrm>
            <a:off x="539552" y="4659982"/>
            <a:ext cx="32403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500" dirty="0">
                <a:latin typeface="+mn-lt"/>
              </a:rPr>
              <a:t>Tak til Ib Hansen for illustrationen</a:t>
            </a:r>
          </a:p>
        </p:txBody>
      </p:sp>
    </p:spTree>
    <p:extLst>
      <p:ext uri="{BB962C8B-B14F-4D97-AF65-F5344CB8AC3E}">
        <p14:creationId xmlns:p14="http://schemas.microsoft.com/office/powerpoint/2010/main" val="196963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SMEC </a:t>
            </a:r>
            <a:r>
              <a:rPr lang="da-DK" dirty="0" smtClean="0"/>
              <a:t>i </a:t>
            </a:r>
            <a:r>
              <a:rPr lang="da-DK" dirty="0"/>
              <a:t>korte træk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Input-output model er “maven” af modellen</a:t>
            </a:r>
          </a:p>
          <a:p>
            <a:pPr lvl="1"/>
            <a:r>
              <a:rPr lang="da-DK" dirty="0" smtClean="0"/>
              <a:t>7 erhverv (tidl. 9 = </a:t>
            </a:r>
            <a:r>
              <a:rPr lang="da-DK" dirty="0" err="1" smtClean="0"/>
              <a:t>MAKRO’s</a:t>
            </a:r>
            <a:r>
              <a:rPr lang="da-DK" dirty="0" smtClean="0"/>
              <a:t>)</a:t>
            </a:r>
          </a:p>
          <a:p>
            <a:pPr lvl="1"/>
            <a:r>
              <a:rPr lang="da-DK" dirty="0" smtClean="0"/>
              <a:t>5 forbrugsgrupper (tidl. 7 </a:t>
            </a:r>
            <a:r>
              <a:rPr lang="da-DK" dirty="0"/>
              <a:t>= </a:t>
            </a:r>
            <a:r>
              <a:rPr lang="da-DK" dirty="0" err="1"/>
              <a:t>MAKRO’s</a:t>
            </a:r>
            <a:r>
              <a:rPr lang="da-DK" dirty="0" smtClean="0"/>
              <a:t>)</a:t>
            </a:r>
          </a:p>
          <a:p>
            <a:pPr lvl="1"/>
            <a:r>
              <a:rPr lang="da-DK" dirty="0" smtClean="0"/>
              <a:t>Investeringer (= </a:t>
            </a:r>
            <a:r>
              <a:rPr lang="da-DK" dirty="0" err="1" smtClean="0"/>
              <a:t>MAKRO’s</a:t>
            </a:r>
            <a:r>
              <a:rPr lang="da-DK" dirty="0" smtClean="0"/>
              <a:t>): </a:t>
            </a:r>
          </a:p>
          <a:p>
            <a:pPr lvl="2"/>
            <a:r>
              <a:rPr lang="da-DK" dirty="0" smtClean="0"/>
              <a:t>Erhvervsinvesteringer opdelt i bygge/anlæg hhv. maskiner/transportmidler</a:t>
            </a:r>
          </a:p>
          <a:p>
            <a:pPr lvl="2"/>
            <a:r>
              <a:rPr lang="da-DK" dirty="0" smtClean="0"/>
              <a:t>Boliginvesteringer</a:t>
            </a:r>
          </a:p>
          <a:p>
            <a:pPr lvl="2"/>
            <a:r>
              <a:rPr lang="da-DK" dirty="0" smtClean="0"/>
              <a:t>Lagerinvesteringer fordelt på komponenter</a:t>
            </a:r>
          </a:p>
          <a:p>
            <a:pPr lvl="1"/>
            <a:r>
              <a:rPr lang="da-DK" dirty="0" smtClean="0"/>
              <a:t>4 eksport- og importgrupper</a:t>
            </a:r>
          </a:p>
          <a:p>
            <a:r>
              <a:rPr lang="da-DK" dirty="0" smtClean="0"/>
              <a:t>Estimerede adfærdsrelationer (ca. 20)</a:t>
            </a:r>
          </a:p>
          <a:p>
            <a:r>
              <a:rPr lang="da-DK" dirty="0" smtClean="0"/>
              <a:t>Detaljeret beskrivelse af offentlige finanser</a:t>
            </a:r>
          </a:p>
          <a:p>
            <a:pPr lvl="1"/>
            <a:r>
              <a:rPr lang="da-DK" dirty="0" smtClean="0"/>
              <a:t>Ca. 25 grupper af indkomstoverførselsmodtagere</a:t>
            </a:r>
          </a:p>
          <a:p>
            <a:pPr lvl="1"/>
            <a:r>
              <a:rPr lang="da-DK" dirty="0" smtClean="0"/>
              <a:t>Ca. 75 typer af skatter og afgifter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/>
              <a:t>Makroøkonometrisk model i samme tradition som ADAM og </a:t>
            </a:r>
            <a:r>
              <a:rPr lang="da-DK" dirty="0" smtClean="0"/>
              <a:t>MONA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739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SMEC’s</a:t>
            </a:r>
            <a:r>
              <a:rPr lang="da-DK" dirty="0" smtClean="0"/>
              <a:t> centrale egenskaber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00150"/>
            <a:ext cx="8435280" cy="3891880"/>
          </a:xfrm>
        </p:spPr>
        <p:txBody>
          <a:bodyPr>
            <a:normAutofit fontScale="85000" lnSpcReduction="20000"/>
          </a:bodyPr>
          <a:lstStyle/>
          <a:p>
            <a:r>
              <a:rPr lang="da-DK" dirty="0"/>
              <a:t>På kort sigt er økonomien efterspørgselsdreven (</a:t>
            </a:r>
            <a:r>
              <a:rPr lang="da-DK" dirty="0" err="1"/>
              <a:t>keynesiansk</a:t>
            </a:r>
            <a:r>
              <a:rPr lang="da-DK" dirty="0"/>
              <a:t>) </a:t>
            </a:r>
          </a:p>
          <a:p>
            <a:pPr lvl="1"/>
            <a:r>
              <a:rPr lang="da-DK" dirty="0"/>
              <a:t>Finanspolitik påvirker aktiviteten på kort sigt</a:t>
            </a:r>
          </a:p>
          <a:p>
            <a:r>
              <a:rPr lang="da-DK" dirty="0"/>
              <a:t>På lang sigt er økonomien udbudsbestemt (klassisk)</a:t>
            </a:r>
          </a:p>
          <a:p>
            <a:pPr lvl="1"/>
            <a:r>
              <a:rPr lang="da-DK" dirty="0"/>
              <a:t>Finanspolitik har ingen langsigtet effekt på BNP og beskæftigelse (fuld </a:t>
            </a:r>
            <a:r>
              <a:rPr lang="da-DK" dirty="0" err="1"/>
              <a:t>crowding</a:t>
            </a:r>
            <a:r>
              <a:rPr lang="da-DK" dirty="0"/>
              <a:t> out) </a:t>
            </a:r>
          </a:p>
          <a:p>
            <a:pPr lvl="1"/>
            <a:r>
              <a:rPr lang="da-DK" i="1" dirty="0"/>
              <a:t>Strukturpolitik har selvfølgelig langsigtet effekt (fastlægges udenfor modellen)</a:t>
            </a:r>
          </a:p>
          <a:p>
            <a:r>
              <a:rPr lang="da-DK" dirty="0"/>
              <a:t>Lønnen skaber ligevægt, men træg tilpasning</a:t>
            </a:r>
          </a:p>
          <a:p>
            <a:r>
              <a:rPr lang="da-DK" dirty="0"/>
              <a:t>Teori-baseret forbrugsfunktion, produktionsfunktion osv.</a:t>
            </a:r>
          </a:p>
          <a:p>
            <a:r>
              <a:rPr lang="da-DK" dirty="0" err="1"/>
              <a:t>Stock</a:t>
            </a:r>
            <a:r>
              <a:rPr lang="da-DK" dirty="0"/>
              <a:t>-flow konsistens: 		                                                  </a:t>
            </a:r>
          </a:p>
          <a:p>
            <a:pPr marL="800080" lvl="2" indent="0">
              <a:buNone/>
            </a:pPr>
            <a:r>
              <a:rPr lang="da-DK" dirty="0"/>
              <a:t>Investeringer ↔ </a:t>
            </a:r>
            <a:r>
              <a:rPr lang="da-DK" dirty="0" smtClean="0"/>
              <a:t>Kapitalapparat → Produktionen</a:t>
            </a:r>
            <a:endParaRPr lang="da-DK" dirty="0"/>
          </a:p>
          <a:p>
            <a:pPr marL="800080" lvl="2" indent="0">
              <a:buNone/>
            </a:pPr>
            <a:r>
              <a:rPr lang="da-DK" dirty="0"/>
              <a:t>Opsparing ↔ Formue → </a:t>
            </a:r>
            <a:r>
              <a:rPr lang="da-DK" dirty="0" smtClean="0"/>
              <a:t>Forbruget</a:t>
            </a:r>
            <a:endParaRPr lang="da-DK" dirty="0"/>
          </a:p>
          <a:p>
            <a:r>
              <a:rPr lang="da-DK" dirty="0"/>
              <a:t>Lille åben økonomi:</a:t>
            </a:r>
          </a:p>
          <a:p>
            <a:pPr lvl="1"/>
            <a:r>
              <a:rPr lang="da-DK" dirty="0"/>
              <a:t>Inflation på sigt bestemt fra udland </a:t>
            </a:r>
          </a:p>
          <a:p>
            <a:pPr lvl="1"/>
            <a:r>
              <a:rPr lang="da-DK" dirty="0"/>
              <a:t>Rente og udenlandsk BNP eksogent givet</a:t>
            </a:r>
          </a:p>
          <a:p>
            <a:r>
              <a:rPr lang="da-DK" dirty="0"/>
              <a:t>Underliggende produktivitet og arbejdsstyrke eksogene</a:t>
            </a:r>
          </a:p>
          <a:p>
            <a:r>
              <a:rPr lang="da-DK" dirty="0"/>
              <a:t>Eksogene skattesatser og offentligt forbrug</a:t>
            </a:r>
          </a:p>
          <a:p>
            <a:pPr marL="457189" lvl="1" indent="0">
              <a:buNone/>
            </a:pPr>
            <a:r>
              <a:rPr lang="da-DK" dirty="0"/>
              <a:t>→ offentlig saldo </a:t>
            </a:r>
            <a:r>
              <a:rPr lang="da-DK" dirty="0" smtClean="0"/>
              <a:t>endogen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Gælder også (i store træk) ADAM og MONA – og MAKRO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690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SMEC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Udflytningen i 2018/19 satte modelarbejdet voldsomt tilbage!</a:t>
            </a:r>
          </a:p>
          <a:p>
            <a:pPr lvl="1"/>
            <a:r>
              <a:rPr lang="da-DK" dirty="0" smtClean="0"/>
              <a:t>Vi var 7 </a:t>
            </a:r>
            <a:r>
              <a:rPr lang="da-DK" dirty="0" err="1" smtClean="0"/>
              <a:t>AC’ere</a:t>
            </a:r>
            <a:r>
              <a:rPr lang="da-DK" dirty="0" smtClean="0"/>
              <a:t> med fortid i ADAM/Nationalregnskabet samt erfaring fra FM/ØM</a:t>
            </a:r>
          </a:p>
          <a:p>
            <a:pPr lvl="1"/>
            <a:r>
              <a:rPr lang="da-DK" dirty="0" smtClean="0"/>
              <a:t>Vi valgte alligevel at fastholde brugen af SMEC</a:t>
            </a:r>
          </a:p>
          <a:p>
            <a:r>
              <a:rPr lang="da-DK" dirty="0" smtClean="0"/>
              <a:t>Det </a:t>
            </a:r>
            <a:r>
              <a:rPr lang="da-DK" dirty="0"/>
              <a:t>seneste år har vi arbejdet på at </a:t>
            </a:r>
            <a:r>
              <a:rPr lang="da-DK" dirty="0" smtClean="0"/>
              <a:t>forsimple modellen</a:t>
            </a:r>
          </a:p>
          <a:p>
            <a:pPr lvl="1"/>
            <a:r>
              <a:rPr lang="da-DK" dirty="0" smtClean="0"/>
              <a:t>Færre erhverv, færre forbrugsgrupper, færre import- og eksportgrupper</a:t>
            </a:r>
          </a:p>
          <a:p>
            <a:pPr lvl="1"/>
            <a:r>
              <a:rPr lang="da-DK" dirty="0" smtClean="0"/>
              <a:t>Formålet er at lette arbejdet med fremskrivninger og fremtidig vedligehold</a:t>
            </a:r>
          </a:p>
          <a:p>
            <a:r>
              <a:rPr lang="da-DK" dirty="0" smtClean="0"/>
              <a:t>Mangler…</a:t>
            </a:r>
          </a:p>
          <a:p>
            <a:pPr lvl="1"/>
            <a:r>
              <a:rPr lang="da-DK" dirty="0" smtClean="0"/>
              <a:t>Flere steder har vi været nødt til at </a:t>
            </a:r>
            <a:r>
              <a:rPr lang="da-DK" dirty="0" err="1" smtClean="0"/>
              <a:t>restriktere</a:t>
            </a:r>
            <a:r>
              <a:rPr lang="da-DK" dirty="0" smtClean="0"/>
              <a:t> parametre for at nå i mål. Disse ligninger bør der derfor arbejdes videre med</a:t>
            </a:r>
          </a:p>
          <a:p>
            <a:pPr lvl="1"/>
            <a:r>
              <a:rPr lang="da-DK" dirty="0" smtClean="0"/>
              <a:t>Dokumentation!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Seneste nyt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1122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Krav/ønsker til model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“Passende” detaljeringsgrad</a:t>
            </a:r>
          </a:p>
          <a:p>
            <a:pPr lvl="1"/>
            <a:r>
              <a:rPr lang="da-DK" dirty="0" smtClean="0"/>
              <a:t>Offentlige finanser kræver en høj detaljeringsgrad</a:t>
            </a:r>
          </a:p>
          <a:p>
            <a:pPr lvl="1"/>
            <a:r>
              <a:rPr lang="da-DK" dirty="0" smtClean="0"/>
              <a:t>Mulighed for sammenligning med Finansministeriets fremskrivninger</a:t>
            </a:r>
          </a:p>
          <a:p>
            <a:r>
              <a:rPr lang="da-DK" dirty="0" smtClean="0"/>
              <a:t>Overensstemmelse med nationalregnskabstal mv.</a:t>
            </a:r>
          </a:p>
          <a:p>
            <a:pPr lvl="1"/>
            <a:r>
              <a:rPr lang="da-DK" dirty="0" smtClean="0"/>
              <a:t>Relativt nemt at opdatere historisk databank </a:t>
            </a:r>
          </a:p>
          <a:p>
            <a:pPr lvl="2"/>
            <a:r>
              <a:rPr lang="da-DK" dirty="0" smtClean="0"/>
              <a:t>Trækker i dag meget fra </a:t>
            </a:r>
            <a:r>
              <a:rPr lang="da-DK" dirty="0" err="1" smtClean="0"/>
              <a:t>ADAM’s</a:t>
            </a:r>
            <a:r>
              <a:rPr lang="da-DK" dirty="0" smtClean="0"/>
              <a:t> databank</a:t>
            </a:r>
          </a:p>
          <a:p>
            <a:pPr lvl="1"/>
            <a:r>
              <a:rPr lang="da-DK" dirty="0" smtClean="0"/>
              <a:t>Kortsigtsindikatorer i form af f.eks. kvartalsvise nationalregnskabstal</a:t>
            </a:r>
          </a:p>
          <a:p>
            <a:r>
              <a:rPr lang="da-DK" dirty="0" smtClean="0"/>
              <a:t>Teoretisk og empirisk (rimeligt) velfunderet</a:t>
            </a:r>
          </a:p>
          <a:p>
            <a:r>
              <a:rPr lang="da-DK" dirty="0" smtClean="0"/>
              <a:t>Mulighed for at ændre/tilpasse og tilføje ligninger</a:t>
            </a:r>
          </a:p>
          <a:p>
            <a:r>
              <a:rPr lang="da-DK" dirty="0" smtClean="0"/>
              <a:t>Relativ nem at anvende i praksis </a:t>
            </a:r>
          </a:p>
          <a:p>
            <a:pPr lvl="1"/>
            <a:r>
              <a:rPr lang="da-DK" dirty="0" smtClean="0"/>
              <a:t>Både til fremskrivninger og alternativer</a:t>
            </a:r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Nok nærmest minimumskrav… ikke den sjove bruttoliste </a:t>
            </a:r>
            <a:r>
              <a:rPr lang="da-DK" dirty="0" smtClean="0">
                <a:sym typeface="Wingdings" panose="05000000000000000000" pitchFamily="2" charset="2"/>
              </a:rPr>
              <a:t>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0458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Fordele og ulemper ved egen model?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Fordele</a:t>
            </a:r>
          </a:p>
          <a:p>
            <a:pPr lvl="1"/>
            <a:r>
              <a:rPr lang="da-DK" dirty="0"/>
              <a:t>Uafhængighed</a:t>
            </a:r>
          </a:p>
          <a:p>
            <a:pPr lvl="1"/>
            <a:r>
              <a:rPr lang="da-DK" dirty="0"/>
              <a:t>Kan tilpasse til egen brug</a:t>
            </a:r>
          </a:p>
          <a:p>
            <a:pPr lvl="1"/>
            <a:r>
              <a:rPr lang="da-DK" dirty="0" smtClean="0"/>
              <a:t>Skærper indsigt i ligningerne/resultaterne</a:t>
            </a:r>
          </a:p>
          <a:p>
            <a:pPr lvl="2"/>
            <a:r>
              <a:rPr lang="da-DK" dirty="0" smtClean="0"/>
              <a:t>Flere DK modeller </a:t>
            </a:r>
            <a:r>
              <a:rPr lang="da-DK" dirty="0"/>
              <a:t>giver generelt større “masse” </a:t>
            </a:r>
            <a:r>
              <a:rPr lang="da-DK" dirty="0" smtClean="0"/>
              <a:t>at </a:t>
            </a:r>
            <a:r>
              <a:rPr lang="da-DK" dirty="0"/>
              <a:t>sparre </a:t>
            </a:r>
            <a:r>
              <a:rPr lang="da-DK" dirty="0" smtClean="0"/>
              <a:t>med (“Torsdagsmøder”)</a:t>
            </a:r>
          </a:p>
          <a:p>
            <a:pPr lvl="1"/>
            <a:r>
              <a:rPr lang="da-DK" dirty="0" smtClean="0"/>
              <a:t>Det </a:t>
            </a:r>
            <a:r>
              <a:rPr lang="da-DK" dirty="0"/>
              <a:t>er sjovt ;-)</a:t>
            </a:r>
          </a:p>
          <a:p>
            <a:endParaRPr lang="da-DK" dirty="0" smtClean="0"/>
          </a:p>
          <a:p>
            <a:r>
              <a:rPr lang="da-DK" dirty="0" smtClean="0"/>
              <a:t>Ulemper</a:t>
            </a:r>
          </a:p>
          <a:p>
            <a:pPr lvl="1"/>
            <a:r>
              <a:rPr lang="da-DK" dirty="0" smtClean="0"/>
              <a:t>Det koster tid!</a:t>
            </a:r>
          </a:p>
          <a:p>
            <a:pPr lvl="1"/>
            <a:r>
              <a:rPr lang="da-DK" dirty="0" smtClean="0"/>
              <a:t>Mindre troværdighed ved alternativ model?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MAKRO betyder selvfølgelig at vi skal genoverveje SMEC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2277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141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ØRS_skabelon (16-9)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ØRS_skabelon (16-9).potx" id="{8541201B-815A-4F5D-B5B2-8A50855F8110}" vid="{EE968367-ED1A-4898-9B81-9B95609995AD}"/>
    </a:ext>
  </a:ext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16A684F50F9644ADA7186C7FA154E4" ma:contentTypeVersion="10" ma:contentTypeDescription="Create a new document." ma:contentTypeScope="" ma:versionID="cc57d18187ecb1871b96a5db83a1d82f">
  <xsd:schema xmlns:xsd="http://www.w3.org/2001/XMLSchema" xmlns:xs="http://www.w3.org/2001/XMLSchema" xmlns:p="http://schemas.microsoft.com/office/2006/metadata/properties" xmlns:ns2="adc6f7d2-2fd4-4c58-add3-50ea831b733c" xmlns:ns3="fe0e463f-46c1-4b5a-aeae-2e65b5901510" targetNamespace="http://schemas.microsoft.com/office/2006/metadata/properties" ma:root="true" ma:fieldsID="12f7fadcf5bd79961bd936c55ac87730" ns2:_="" ns3:_="">
    <xsd:import namespace="adc6f7d2-2fd4-4c58-add3-50ea831b733c"/>
    <xsd:import namespace="fe0e463f-46c1-4b5a-aeae-2e65b590151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6f7d2-2fd4-4c58-add3-50ea831b73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0e463f-46c1-4b5a-aeae-2e65b59015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8BF450-5630-4996-A388-34DBCEB2F4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c6f7d2-2fd4-4c58-add3-50ea831b733c"/>
    <ds:schemaRef ds:uri="fe0e463f-46c1-4b5a-aeae-2e65b59015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040905-9892-4AE4-95B2-CC513E1060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274436-8B28-45AD-8C26-17F6A7DDFEA1}">
  <ds:schemaRefs>
    <ds:schemaRef ds:uri="fe0e463f-46c1-4b5a-aeae-2e65b5901510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dc6f7d2-2fd4-4c58-add3-50ea831b733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995</TotalTime>
  <Words>521</Words>
  <Application>Microsoft Office PowerPoint</Application>
  <PresentationFormat>Skærmshow (16:9)</PresentationFormat>
  <Paragraphs>85</Paragraphs>
  <Slides>9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DØRS_skabelon (16-9)</vt:lpstr>
      <vt:lpstr>Bitmapbillede</vt:lpstr>
      <vt:lpstr>Modelstatus i DØRS</vt:lpstr>
      <vt:lpstr>Plan for oplæg</vt:lpstr>
      <vt:lpstr>SMEC</vt:lpstr>
      <vt:lpstr>SMEC i korte træk</vt:lpstr>
      <vt:lpstr>SMEC’s centrale egenskaber</vt:lpstr>
      <vt:lpstr>SMEC</vt:lpstr>
      <vt:lpstr>Krav/ønsker til model</vt:lpstr>
      <vt:lpstr>Fordele og ulemper ved egen model?</vt:lpstr>
      <vt:lpstr>PowerPoint-præsentation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Vejledning</dc:title>
  <dc:creator>Dorte Grinderslev (DØRS)</dc:creator>
  <cp:lastModifiedBy>Dorte Grinderslev (DØRS)</cp:lastModifiedBy>
  <cp:revision>44</cp:revision>
  <cp:lastPrinted>2021-11-10T12:24:19Z</cp:lastPrinted>
  <dcterms:created xsi:type="dcterms:W3CDTF">2021-10-20T14:30:32Z</dcterms:created>
  <dcterms:modified xsi:type="dcterms:W3CDTF">2021-11-16T10:50:51Z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0x010100DE16A684F50F9644ADA7186C7FA154E4</vt:lpwstr>
  </property>
</Properties>
</file>