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454" r:id="rId2"/>
    <p:sldId id="479" r:id="rId3"/>
    <p:sldId id="476" r:id="rId4"/>
    <p:sldId id="477" r:id="rId5"/>
    <p:sldId id="478" r:id="rId6"/>
    <p:sldId id="470" r:id="rId7"/>
    <p:sldId id="471" r:id="rId8"/>
    <p:sldId id="472" r:id="rId9"/>
  </p:sldIdLst>
  <p:sldSz cx="9144000" cy="6858000" type="screen4x3"/>
  <p:notesSz cx="6805613" cy="9944100"/>
  <p:defaultTextStyle>
    <a:defPPr>
      <a:defRPr lang="da-D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18" autoAdjust="0"/>
    <p:restoredTop sz="85091" autoAdjust="0"/>
  </p:normalViewPr>
  <p:slideViewPr>
    <p:cSldViewPr snapToGrid="0" snapToObjects="1">
      <p:cViewPr varScale="1">
        <p:scale>
          <a:sx n="77" d="100"/>
          <a:sy n="77" d="100"/>
        </p:scale>
        <p:origin x="1245" y="5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Sheet1!$C$1</c:f>
              <c:strCache>
                <c:ptCount val="1"/>
              </c:strCache>
            </c:strRef>
          </c:tx>
          <c:cat>
            <c:strRef>
              <c:f>Sheet1!$A$2:$A$5</c:f>
              <c:strCache>
                <c:ptCount val="3"/>
                <c:pt idx="0">
                  <c:v>Denmark 1977</c:v>
                </c:pt>
                <c:pt idx="1">
                  <c:v>1</c:v>
                </c:pt>
                <c:pt idx="2">
                  <c:v>1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F1B-4FA8-B2E2-9A198A800521}"/>
            </c:ext>
          </c:extLst>
        </c:ser>
        <c:ser>
          <c:idx val="2"/>
          <c:order val="1"/>
          <c:tx>
            <c:strRef>
              <c:f>Sheet1!$D$1</c:f>
              <c:strCache>
                <c:ptCount val="1"/>
              </c:strCache>
            </c:strRef>
          </c:tx>
          <c:cat>
            <c:strRef>
              <c:f>Sheet1!$A$2:$A$5</c:f>
              <c:strCache>
                <c:ptCount val="3"/>
                <c:pt idx="0">
                  <c:v>Denmark 1977</c:v>
                </c:pt>
                <c:pt idx="1">
                  <c:v>1</c:v>
                </c:pt>
                <c:pt idx="2">
                  <c:v>1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F1B-4FA8-B2E2-9A198A8005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241728"/>
        <c:axId val="33252096"/>
      </c:lineChart>
      <c:catAx>
        <c:axId val="33241728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da-DK" sz="2000" dirty="0" smtClean="0"/>
                  <a:t>EU regler</a:t>
                </a:r>
                <a:endParaRPr lang="en-US" sz="20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3252096"/>
        <c:crosses val="autoZero"/>
        <c:auto val="1"/>
        <c:lblAlgn val="ctr"/>
        <c:lblOffset val="100"/>
        <c:noMultiLvlLbl val="0"/>
      </c:catAx>
      <c:valAx>
        <c:axId val="33252096"/>
        <c:scaling>
          <c:orientation val="minMax"/>
        </c:scaling>
        <c:delete val="1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2000" dirty="0" err="1" smtClean="0"/>
                  <a:t>Regnemodeller</a:t>
                </a:r>
                <a:endParaRPr lang="en-US" sz="20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3241728"/>
        <c:crosses val="autoZero"/>
        <c:crossBetween val="between"/>
      </c:valAx>
      <c:spPr>
        <a:ln>
          <a:solidFill>
            <a:schemeClr val="accent1">
              <a:shade val="50000"/>
            </a:schemeClr>
          </a:solidFill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0.13382</cdr:x>
      <cdr:y>0.6949</cdr:y>
    </cdr:from>
    <cdr:to>
      <cdr:x>0.25194</cdr:x>
      <cdr:y>0.81893</cdr:y>
    </cdr:to>
    <cdr:sp macro="" textlink="">
      <cdr:nvSpPr>
        <cdr:cNvPr id="2" name="Oval 1"/>
        <cdr:cNvSpPr/>
      </cdr:nvSpPr>
      <cdr:spPr>
        <a:xfrm xmlns:a="http://schemas.openxmlformats.org/drawingml/2006/main">
          <a:off x="815752" y="2824088"/>
          <a:ext cx="720080" cy="504056"/>
        </a:xfrm>
        <a:prstGeom xmlns:a="http://schemas.openxmlformats.org/drawingml/2006/main" prst="ellipse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da-DK" sz="1400" dirty="0" smtClean="0"/>
            <a:t>1970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0.7835</cdr:x>
      <cdr:y>0.25194</cdr:y>
    </cdr:from>
    <cdr:to>
      <cdr:x>0.90162</cdr:x>
      <cdr:y>0.37597</cdr:y>
    </cdr:to>
    <cdr:sp macro="" textlink="">
      <cdr:nvSpPr>
        <cdr:cNvPr id="3" name="Oval 2"/>
        <cdr:cNvSpPr/>
      </cdr:nvSpPr>
      <cdr:spPr>
        <a:xfrm xmlns:a="http://schemas.openxmlformats.org/drawingml/2006/main">
          <a:off x="4776192" y="1023888"/>
          <a:ext cx="720080" cy="504056"/>
        </a:xfrm>
        <a:prstGeom xmlns:a="http://schemas.openxmlformats.org/drawingml/2006/main" prst="ellipse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da-DK" sz="1400" dirty="0" smtClean="0"/>
            <a:t>2020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0.29891</cdr:x>
      <cdr:y>0.39866</cdr:y>
    </cdr:from>
    <cdr:to>
      <cdr:x>0.73356</cdr:x>
      <cdr:y>0.68998</cdr:y>
    </cdr:to>
    <cdr:cxnSp macro="">
      <cdr:nvCxnSpPr>
        <cdr:cNvPr id="4" name="Straight Arrow Connector 3"/>
        <cdr:cNvCxnSpPr/>
      </cdr:nvCxnSpPr>
      <cdr:spPr>
        <a:xfrm xmlns:a="http://schemas.openxmlformats.org/drawingml/2006/main" flipV="1">
          <a:off x="1944216" y="1872208"/>
          <a:ext cx="2827135" cy="1368152"/>
        </a:xfrm>
        <a:prstGeom xmlns:a="http://schemas.openxmlformats.org/drawingml/2006/main" prst="straightConnector1">
          <a:avLst/>
        </a:prstGeom>
        <a:ln xmlns:a="http://schemas.openxmlformats.org/drawingml/2006/main" w="19050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1C221B-2851-48FE-B96D-032A7FA57223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45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2695E2-8118-4143-A232-7414FA6DC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898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7C1B6B-DDB0-417D-85AD-2D8F6FACFE7A}" type="datetimeFigureOut">
              <a:rPr lang="da-DK" smtClean="0"/>
              <a:t>14-11-2021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C7EE47-B9B6-4737-92DB-59F770EC013D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42481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917575" y="746125"/>
            <a:ext cx="4972050" cy="3729038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7EE47-B9B6-4737-92DB-59F770EC013D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79132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1" y="1869889"/>
            <a:ext cx="6791922" cy="1470025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en-GB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685799" y="3294067"/>
            <a:ext cx="6791922" cy="945339"/>
          </a:xfrm>
        </p:spPr>
        <p:txBody>
          <a:bodyPr>
            <a:normAutofit/>
          </a:bodyPr>
          <a:lstStyle>
            <a:lvl1pPr marL="0" indent="0" algn="l">
              <a:buNone/>
              <a:defRPr sz="1400" i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en-GB" dirty="0"/>
          </a:p>
        </p:txBody>
      </p:sp>
      <p:cxnSp>
        <p:nvCxnSpPr>
          <p:cNvPr id="9" name="Lige forbindelse 8"/>
          <p:cNvCxnSpPr/>
          <p:nvPr userDrawn="1"/>
        </p:nvCxnSpPr>
        <p:spPr>
          <a:xfrm>
            <a:off x="685799" y="935524"/>
            <a:ext cx="8275033" cy="0"/>
          </a:xfrm>
          <a:prstGeom prst="line">
            <a:avLst/>
          </a:prstGeom>
          <a:ln w="31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lede 10" descr="cevea-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7263" y="267106"/>
            <a:ext cx="973570" cy="479161"/>
          </a:xfrm>
          <a:prstGeom prst="rect">
            <a:avLst/>
          </a:prstGeom>
        </p:spPr>
      </p:pic>
      <p:sp>
        <p:nvSpPr>
          <p:cNvPr id="13" name="Pladsholder til tekst 12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6007057"/>
            <a:ext cx="2878137" cy="437119"/>
          </a:xfrm>
        </p:spPr>
        <p:txBody>
          <a:bodyPr>
            <a:normAutofit/>
          </a:bodyPr>
          <a:lstStyle>
            <a:lvl1pPr marL="0" indent="0">
              <a:buNone/>
              <a:defRPr sz="1000" i="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dirty="0" err="1" smtClean="0"/>
              <a:t>Fordragsholders</a:t>
            </a:r>
            <a:r>
              <a:rPr lang="en-GB" dirty="0" smtClean="0"/>
              <a:t> </a:t>
            </a:r>
            <a:r>
              <a:rPr lang="en-GB" dirty="0" err="1" smtClean="0"/>
              <a:t>Navn</a:t>
            </a:r>
            <a:endParaRPr lang="en-GB" dirty="0"/>
          </a:p>
        </p:txBody>
      </p:sp>
      <p:sp>
        <p:nvSpPr>
          <p:cNvPr id="14" name="Pladsholder til tekst 12"/>
          <p:cNvSpPr>
            <a:spLocks noGrp="1"/>
          </p:cNvSpPr>
          <p:nvPr>
            <p:ph type="body" sz="quarter" idx="11" hasCustomPrompt="1"/>
          </p:nvPr>
        </p:nvSpPr>
        <p:spPr>
          <a:xfrm>
            <a:off x="685800" y="6266535"/>
            <a:ext cx="2878137" cy="437119"/>
          </a:xfrm>
        </p:spPr>
        <p:txBody>
          <a:bodyPr>
            <a:normAutofit/>
          </a:bodyPr>
          <a:lstStyle>
            <a:lvl1pPr marL="0" indent="0">
              <a:buNone/>
              <a:defRPr sz="1000" i="1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dirty="0" err="1" smtClean="0"/>
              <a:t>dd</a:t>
            </a:r>
            <a:r>
              <a:rPr lang="en-GB" dirty="0" smtClean="0"/>
              <a:t>-mm-</a:t>
            </a:r>
            <a:r>
              <a:rPr lang="en-GB" dirty="0" err="1" smtClean="0"/>
              <a:t>åååå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0263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772638" y="2020355"/>
            <a:ext cx="5657138" cy="4333192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DFBC9-D6EC-9A46-B4B9-0F0C420B0656}" type="datetimeFigureOut">
              <a:rPr lang="da-DK" smtClean="0"/>
              <a:t>14-11-2021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51432-E948-C444-B55C-93EF9A996A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132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 m.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72641" y="877353"/>
            <a:ext cx="4449332" cy="1143000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772639" y="2030218"/>
            <a:ext cx="4449333" cy="4323327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DFBC9-D6EC-9A46-B4B9-0F0C420B0656}" type="datetimeFigureOut">
              <a:rPr lang="da-DK" smtClean="0"/>
              <a:t>14-11-2021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51432-E948-C444-B55C-93EF9A996ACB}" type="slidenum">
              <a:rPr lang="en-GB" smtClean="0"/>
              <a:t>‹#›</a:t>
            </a:fld>
            <a:endParaRPr lang="en-GB"/>
          </a:p>
        </p:txBody>
      </p:sp>
      <p:sp>
        <p:nvSpPr>
          <p:cNvPr id="8" name="Pladsholder til billede 7"/>
          <p:cNvSpPr>
            <a:spLocks noGrp="1"/>
          </p:cNvSpPr>
          <p:nvPr>
            <p:ph type="pic" sz="quarter" idx="13"/>
          </p:nvPr>
        </p:nvSpPr>
        <p:spPr>
          <a:xfrm>
            <a:off x="5461757" y="68627"/>
            <a:ext cx="3682245" cy="6789373"/>
          </a:xfrm>
        </p:spPr>
        <p:txBody>
          <a:bodyPr/>
          <a:lstStyle/>
          <a:p>
            <a:r>
              <a:rPr lang="da-DK" smtClean="0"/>
              <a:t>Klik på ikonet for at tilføje et billede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72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DFBC9-D6EC-9A46-B4B9-0F0C420B0656}" type="datetimeFigureOut">
              <a:rPr lang="da-DK" smtClean="0"/>
              <a:t>14-11-2021</a:t>
            </a:fld>
            <a:endParaRPr lang="en-GB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51432-E948-C444-B55C-93EF9A996A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4769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DFBC9-D6EC-9A46-B4B9-0F0C420B0656}" type="datetimeFigureOut">
              <a:rPr lang="da-DK" smtClean="0"/>
              <a:t>14-11-2021</a:t>
            </a:fld>
            <a:endParaRPr lang="en-GB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51432-E948-C444-B55C-93EF9A996A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6618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ut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pic>
        <p:nvPicPr>
          <p:cNvPr id="4" name="Billede 3" descr="cevea-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269" y="6284586"/>
            <a:ext cx="728233" cy="358415"/>
          </a:xfrm>
          <a:prstGeom prst="rect">
            <a:avLst/>
          </a:prstGeom>
        </p:spPr>
      </p:pic>
      <p:pic>
        <p:nvPicPr>
          <p:cNvPr id="5" name="Billede 4" descr="cevea-flame-whit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2895" y="-307892"/>
            <a:ext cx="2168805" cy="7563408"/>
          </a:xfrm>
          <a:prstGeom prst="rect">
            <a:avLst/>
          </a:prstGeom>
        </p:spPr>
      </p:pic>
      <p:pic>
        <p:nvPicPr>
          <p:cNvPr id="17" name="Billede 16" descr="cevea-address.png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51" t="-48881" b="-51709"/>
          <a:stretch/>
        </p:blipFill>
        <p:spPr>
          <a:xfrm>
            <a:off x="1074596" y="6394684"/>
            <a:ext cx="3925358" cy="236475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6047" y="3080348"/>
            <a:ext cx="5011019" cy="461665"/>
          </a:xfrm>
          <a:noFill/>
        </p:spPr>
        <p:txBody>
          <a:bodyPr wrap="square" rtlCol="0" anchor="ctr">
            <a:spAutoFit/>
          </a:bodyPr>
          <a:lstStyle>
            <a:lvl1pPr>
              <a:defRPr lang="en-GB" sz="240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/>
            <a:r>
              <a:rPr lang="da-DK" smtClean="0"/>
              <a:t>Klik for at redigere i master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7187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772639" y="877353"/>
            <a:ext cx="5657136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a-DK" dirty="0" smtClean="0"/>
              <a:t>Klik for at redigere i masteren</a:t>
            </a:r>
            <a:endParaRPr lang="en-GB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72638" y="2342740"/>
            <a:ext cx="5657138" cy="43787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 smtClean="0"/>
              <a:t>Klik for at redigere teksttypografierne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en-GB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772639" y="6356351"/>
            <a:ext cx="15186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DFBC9-D6EC-9A46-B4B9-0F0C420B0656}" type="datetimeFigureOut">
              <a:rPr lang="da-DK" smtClean="0"/>
              <a:t>14-11-2021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2314589" y="6356351"/>
            <a:ext cx="48567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7171329" y="6353546"/>
            <a:ext cx="12344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51432-E948-C444-B55C-93EF9A996ACB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ktangel 8"/>
          <p:cNvSpPr/>
          <p:nvPr/>
        </p:nvSpPr>
        <p:spPr>
          <a:xfrm>
            <a:off x="0" y="0"/>
            <a:ext cx="9144000" cy="6095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8508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7" r:id="rId3"/>
    <p:sldLayoutId id="2147483654" r:id="rId4"/>
    <p:sldLayoutId id="2147483655" r:id="rId5"/>
    <p:sldLayoutId id="2147483656" r:id="rId6"/>
  </p:sldLayoutIdLst>
  <p:txStyles>
    <p:titleStyle>
      <a:lvl1pPr algn="l" defTabSz="457200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600"/>
        </a:spcBef>
        <a:spcAft>
          <a:spcPts val="600"/>
        </a:spcAft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600"/>
        </a:spcBef>
        <a:spcAft>
          <a:spcPts val="600"/>
        </a:spcAft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600"/>
        </a:spcBef>
        <a:spcAft>
          <a:spcPts val="600"/>
        </a:spcAft>
        <a:buFont typeface="Arial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600"/>
        </a:spcBef>
        <a:spcAft>
          <a:spcPts val="600"/>
        </a:spcAft>
        <a:buFont typeface="Arial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600"/>
        </a:spcBef>
        <a:spcAft>
          <a:spcPts val="600"/>
        </a:spcAft>
        <a:buFont typeface="Arial"/>
        <a:buChar char="»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685802" y="1869889"/>
            <a:ext cx="7600949" cy="1470025"/>
          </a:xfrm>
        </p:spPr>
        <p:txBody>
          <a:bodyPr>
            <a:normAutofit/>
          </a:bodyPr>
          <a:lstStyle/>
          <a:p>
            <a:r>
              <a:rPr lang="en-GB" sz="3200" dirty="0" smtClean="0">
                <a:latin typeface="InterFace" panose="020B0503030203020204" pitchFamily="34" charset="0"/>
              </a:rPr>
              <a:t>REGNEMODELLERNES POLITIK</a:t>
            </a:r>
            <a:endParaRPr lang="en-GB" sz="3200" dirty="0">
              <a:latin typeface="InterFace" panose="020B0503030203020204" pitchFamily="34" charset="0"/>
            </a:endParaRPr>
          </a:p>
        </p:txBody>
      </p:sp>
      <p:sp>
        <p:nvSpPr>
          <p:cNvPr id="8" name="Pladsholder til tekst 5"/>
          <p:cNvSpPr>
            <a:spLocks noGrp="1"/>
          </p:cNvSpPr>
          <p:nvPr>
            <p:ph type="body" sz="quarter" idx="10"/>
          </p:nvPr>
        </p:nvSpPr>
        <p:spPr>
          <a:xfrm>
            <a:off x="685800" y="5788497"/>
            <a:ext cx="5086350" cy="437119"/>
          </a:xfrm>
        </p:spPr>
        <p:txBody>
          <a:bodyPr>
            <a:noAutofit/>
          </a:bodyPr>
          <a:lstStyle/>
          <a:p>
            <a:r>
              <a:rPr lang="en-GB" sz="1400" dirty="0" smtClean="0"/>
              <a:t>Niels Fuglsang</a:t>
            </a:r>
            <a:endParaRPr lang="en-GB" sz="1400" dirty="0"/>
          </a:p>
          <a:p>
            <a:r>
              <a:rPr lang="en-GB" sz="1400" dirty="0" smtClean="0"/>
              <a:t>14</a:t>
            </a:r>
            <a:r>
              <a:rPr lang="en-GB" sz="1400" dirty="0" smtClean="0"/>
              <a:t>.11.2021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67375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ular Callout 3"/>
          <p:cNvSpPr/>
          <p:nvPr/>
        </p:nvSpPr>
        <p:spPr>
          <a:xfrm>
            <a:off x="5095874" y="752475"/>
            <a:ext cx="3876676" cy="1924050"/>
          </a:xfrm>
          <a:prstGeom prst="wedgeRoundRectCallou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/>
              <a:t>“</a:t>
            </a:r>
            <a:r>
              <a:rPr lang="en-US" sz="2000" dirty="0" err="1"/>
              <a:t>Hvis</a:t>
            </a:r>
            <a:r>
              <a:rPr lang="en-US" sz="2000" dirty="0"/>
              <a:t> </a:t>
            </a:r>
            <a:r>
              <a:rPr lang="en-US" sz="2000" dirty="0" err="1"/>
              <a:t>Stauning</a:t>
            </a:r>
            <a:r>
              <a:rPr lang="en-US" sz="2000" dirty="0"/>
              <a:t> </a:t>
            </a:r>
            <a:r>
              <a:rPr lang="en-US" sz="2000" dirty="0" err="1"/>
              <a:t>regnede</a:t>
            </a:r>
            <a:r>
              <a:rPr lang="en-US" sz="2000" dirty="0"/>
              <a:t> </a:t>
            </a:r>
            <a:r>
              <a:rPr lang="en-US" sz="2000" dirty="0" err="1"/>
              <a:t>som</a:t>
            </a:r>
            <a:r>
              <a:rPr lang="en-US" sz="2000" dirty="0"/>
              <a:t> </a:t>
            </a:r>
            <a:r>
              <a:rPr lang="en-US" sz="2000" dirty="0" err="1"/>
              <a:t>Finansministeriet</a:t>
            </a:r>
            <a:r>
              <a:rPr lang="en-US" sz="2000" dirty="0"/>
              <a:t>, </a:t>
            </a:r>
            <a:r>
              <a:rPr lang="en-US" sz="2000" dirty="0" err="1"/>
              <a:t>var</a:t>
            </a:r>
            <a:r>
              <a:rPr lang="en-US" sz="2000" dirty="0"/>
              <a:t> </a:t>
            </a:r>
            <a:r>
              <a:rPr lang="en-US" sz="2000" dirty="0" err="1"/>
              <a:t>det</a:t>
            </a:r>
            <a:r>
              <a:rPr lang="en-US" sz="2000" dirty="0"/>
              <a:t> </a:t>
            </a:r>
            <a:r>
              <a:rPr lang="en-US" sz="2000" dirty="0" err="1"/>
              <a:t>farvel</a:t>
            </a:r>
            <a:r>
              <a:rPr lang="en-US" sz="2000" dirty="0"/>
              <a:t> </a:t>
            </a:r>
            <a:r>
              <a:rPr lang="en-US" sz="2000" dirty="0" err="1"/>
              <a:t>til</a:t>
            </a:r>
            <a:r>
              <a:rPr lang="en-US" sz="2000" dirty="0"/>
              <a:t> </a:t>
            </a:r>
            <a:r>
              <a:rPr lang="en-US" sz="2000" dirty="0" err="1"/>
              <a:t>velfærdssamfundet</a:t>
            </a:r>
            <a:r>
              <a:rPr lang="en-US" sz="2000" dirty="0" smtClean="0"/>
              <a:t>”, </a:t>
            </a:r>
            <a:r>
              <a:rPr lang="en-US" sz="2000" dirty="0" err="1" smtClean="0"/>
              <a:t>Politiken</a:t>
            </a:r>
            <a:r>
              <a:rPr lang="en-US" sz="2000" dirty="0" smtClean="0"/>
              <a:t>, 25.08.2015</a:t>
            </a:r>
            <a:endParaRPr lang="en-US" sz="2000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619125" y="752475"/>
            <a:ext cx="3876675" cy="1924050"/>
          </a:xfrm>
          <a:prstGeom prst="wedgeRoundRectCallou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2000" dirty="0"/>
              <a:t>”Vi holder os til gængse regnemetoder. Det er det eneste ansvarlige at gøre</a:t>
            </a:r>
            <a:r>
              <a:rPr lang="da-DK" sz="2000" dirty="0" smtClean="0"/>
              <a:t>”, Berlingske, 27.11.2011</a:t>
            </a:r>
            <a:endParaRPr lang="en-US" sz="2000" dirty="0"/>
          </a:p>
        </p:txBody>
      </p:sp>
      <p:pic>
        <p:nvPicPr>
          <p:cNvPr id="1026" name="Picture 2" descr="Mogens Lykketoft - Fotograf Steen Brogaa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3290886"/>
            <a:ext cx="2095500" cy="209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Bjarne Corydon - Fotograf Steen Brogaar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225" y="3290886"/>
            <a:ext cx="2095500" cy="209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7955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nf.dbp\Desktop\bil\IMG_178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8160907" cy="612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2756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317795890"/>
              </p:ext>
            </p:extLst>
          </p:nvPr>
        </p:nvGraphicFramePr>
        <p:xfrm>
          <a:off x="1115616" y="1484784"/>
          <a:ext cx="6912768" cy="4696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2700" b="1" dirty="0" err="1">
                <a:solidFill>
                  <a:prstClr val="black"/>
                </a:solidFill>
              </a:rPr>
              <a:t>Institutionelt</a:t>
            </a:r>
            <a:r>
              <a:rPr lang="en-US" sz="2700" b="1" dirty="0">
                <a:solidFill>
                  <a:prstClr val="black"/>
                </a:solidFill>
              </a:rPr>
              <a:t> set-up for </a:t>
            </a:r>
            <a:r>
              <a:rPr lang="en-US" sz="2700" b="1" dirty="0" err="1">
                <a:solidFill>
                  <a:prstClr val="black"/>
                </a:solidFill>
              </a:rPr>
              <a:t>økonomisk</a:t>
            </a:r>
            <a:r>
              <a:rPr lang="en-US" sz="2700" b="1" dirty="0">
                <a:solidFill>
                  <a:prstClr val="black"/>
                </a:solidFill>
              </a:rPr>
              <a:t> </a:t>
            </a:r>
            <a:r>
              <a:rPr lang="en-US" sz="2700" b="1" dirty="0" err="1">
                <a:solidFill>
                  <a:prstClr val="black"/>
                </a:solidFill>
              </a:rPr>
              <a:t>politik</a:t>
            </a:r>
            <a:r>
              <a:rPr lang="en-US" sz="2700" b="1" dirty="0">
                <a:solidFill>
                  <a:prstClr val="black"/>
                </a:solidFill>
              </a:rPr>
              <a:t> </a:t>
            </a:r>
            <a:r>
              <a:rPr lang="en-US" sz="2700" b="1" dirty="0" err="1">
                <a:solidFill>
                  <a:prstClr val="black"/>
                </a:solidFill>
              </a:rPr>
              <a:t>i</a:t>
            </a:r>
            <a:r>
              <a:rPr lang="en-US" sz="2700" b="1" dirty="0">
                <a:solidFill>
                  <a:prstClr val="black"/>
                </a:solidFill>
              </a:rPr>
              <a:t> </a:t>
            </a:r>
            <a:r>
              <a:rPr lang="en-US" sz="2700" b="1" dirty="0" smtClean="0">
                <a:solidFill>
                  <a:prstClr val="black"/>
                </a:solidFill>
              </a:rPr>
              <a:t>DK</a:t>
            </a:r>
            <a:endParaRPr lang="en-US" sz="27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560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195736" y="2420888"/>
            <a:ext cx="4392488" cy="345638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Black Box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447764" y="4725144"/>
            <a:ext cx="129614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600" dirty="0"/>
              <a:t>Inkluderet variabel A</a:t>
            </a:r>
            <a:endParaRPr lang="en-US" sz="1600" dirty="0"/>
          </a:p>
        </p:txBody>
      </p:sp>
      <p:sp>
        <p:nvSpPr>
          <p:cNvPr id="7" name="Rectangle 6"/>
          <p:cNvSpPr/>
          <p:nvPr/>
        </p:nvSpPr>
        <p:spPr>
          <a:xfrm>
            <a:off x="3743908" y="2708920"/>
            <a:ext cx="129614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600" dirty="0"/>
              <a:t>Inkluderet variabel B 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5040052" y="4725144"/>
            <a:ext cx="129614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600" dirty="0"/>
              <a:t>Inkluderet variabel C</a:t>
            </a:r>
            <a:endParaRPr lang="en-US" sz="1600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3203848" y="3673690"/>
            <a:ext cx="540060" cy="907438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040052" y="3673690"/>
            <a:ext cx="504056" cy="950779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5040052" y="1340768"/>
            <a:ext cx="1296144" cy="72008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shade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600" dirty="0"/>
              <a:t>Ekskluderet variabel </a:t>
            </a:r>
            <a:r>
              <a:rPr lang="da-DK" sz="1600" dirty="0" smtClean="0"/>
              <a:t>E</a:t>
            </a:r>
            <a:endParaRPr lang="en-US" sz="1600" dirty="0"/>
          </a:p>
        </p:txBody>
      </p:sp>
      <p:sp>
        <p:nvSpPr>
          <p:cNvPr id="21" name="Rectangle 20"/>
          <p:cNvSpPr/>
          <p:nvPr/>
        </p:nvSpPr>
        <p:spPr>
          <a:xfrm>
            <a:off x="2447764" y="1340768"/>
            <a:ext cx="1296144" cy="72008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shade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600" dirty="0" smtClean="0"/>
              <a:t>Ekskluderet variabel D</a:t>
            </a:r>
            <a:endParaRPr lang="en-US" sz="1600" dirty="0"/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5796136" y="2132856"/>
            <a:ext cx="0" cy="2491613"/>
          </a:xfrm>
          <a:prstGeom prst="straightConnector1">
            <a:avLst/>
          </a:prstGeom>
          <a:ln w="3175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2987824" y="2239260"/>
            <a:ext cx="0" cy="2341868"/>
          </a:xfrm>
          <a:prstGeom prst="straightConnector1">
            <a:avLst/>
          </a:prstGeom>
          <a:ln w="3175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3887924" y="5061700"/>
            <a:ext cx="1008112" cy="0"/>
          </a:xfrm>
          <a:prstGeom prst="straightConnector1">
            <a:avLst/>
          </a:prstGeom>
          <a:ln w="3175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67544" y="263699"/>
            <a:ext cx="8229600" cy="1003126"/>
          </a:xfrm>
        </p:spPr>
        <p:txBody>
          <a:bodyPr/>
          <a:lstStyle/>
          <a:p>
            <a:r>
              <a:rPr lang="da-DK" dirty="0" smtClean="0"/>
              <a:t>Regnemodellens natur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12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195736" y="2420888"/>
            <a:ext cx="4392488" cy="345638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Black Box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447764" y="4725144"/>
            <a:ext cx="129614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600" dirty="0" err="1" smtClean="0"/>
              <a:t>Betalings-balance</a:t>
            </a:r>
            <a:endParaRPr lang="en-US" sz="1600" dirty="0"/>
          </a:p>
        </p:txBody>
      </p:sp>
      <p:sp>
        <p:nvSpPr>
          <p:cNvPr id="7" name="Rectangle 6"/>
          <p:cNvSpPr/>
          <p:nvPr/>
        </p:nvSpPr>
        <p:spPr>
          <a:xfrm>
            <a:off x="3743908" y="2708920"/>
            <a:ext cx="129614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600" dirty="0" smtClean="0"/>
              <a:t>BNP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5040052" y="4725144"/>
            <a:ext cx="129614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500" dirty="0" err="1" smtClean="0"/>
              <a:t>Beskæf-tigelse</a:t>
            </a:r>
            <a:endParaRPr lang="en-US" sz="1500" dirty="0"/>
          </a:p>
        </p:txBody>
      </p:sp>
      <p:sp>
        <p:nvSpPr>
          <p:cNvPr id="20" name="Rectangle 19"/>
          <p:cNvSpPr/>
          <p:nvPr/>
        </p:nvSpPr>
        <p:spPr>
          <a:xfrm>
            <a:off x="5040052" y="1340768"/>
            <a:ext cx="1296144" cy="72008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shade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600" dirty="0" smtClean="0"/>
              <a:t>Miljø/klima</a:t>
            </a:r>
            <a:endParaRPr lang="en-US" sz="1600" dirty="0"/>
          </a:p>
        </p:txBody>
      </p:sp>
      <p:sp>
        <p:nvSpPr>
          <p:cNvPr id="21" name="Rectangle 20"/>
          <p:cNvSpPr/>
          <p:nvPr/>
        </p:nvSpPr>
        <p:spPr>
          <a:xfrm>
            <a:off x="2447764" y="1340768"/>
            <a:ext cx="1296144" cy="72008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shade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600" dirty="0" smtClean="0"/>
              <a:t>Strukturel Saldo</a:t>
            </a:r>
            <a:endParaRPr lang="en-US" sz="1600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67544" y="263699"/>
            <a:ext cx="8229600" cy="1003126"/>
          </a:xfrm>
        </p:spPr>
        <p:txBody>
          <a:bodyPr/>
          <a:lstStyle/>
          <a:p>
            <a:r>
              <a:rPr lang="da-DK" dirty="0" smtClean="0"/>
              <a:t>Inkluderede/ekskluderede variable i 1970’erne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91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195736" y="2420888"/>
            <a:ext cx="4392488" cy="345638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Black Box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447764" y="4725144"/>
            <a:ext cx="129614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Skat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743908" y="2708920"/>
            <a:ext cx="129614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err="1" smtClean="0"/>
              <a:t>Arbejds</a:t>
            </a:r>
            <a:r>
              <a:rPr lang="da-DK" dirty="0" smtClean="0"/>
              <a:t>-udbud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040052" y="4725144"/>
            <a:ext cx="129614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Sociale udgifter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3203848" y="3673690"/>
            <a:ext cx="540060" cy="907438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5040052" y="3695360"/>
            <a:ext cx="612069" cy="907440"/>
          </a:xfrm>
          <a:prstGeom prst="straightConnector1">
            <a:avLst/>
          </a:prstGeom>
          <a:ln w="3175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67544" y="263699"/>
            <a:ext cx="8229600" cy="1003126"/>
          </a:xfrm>
        </p:spPr>
        <p:txBody>
          <a:bodyPr/>
          <a:lstStyle/>
          <a:p>
            <a:r>
              <a:rPr lang="da-DK" dirty="0" smtClean="0"/>
              <a:t>Inkluderede/ekskluderede relationer i dag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38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639" y="591603"/>
            <a:ext cx="5657136" cy="1143000"/>
          </a:xfrm>
        </p:spPr>
        <p:txBody>
          <a:bodyPr/>
          <a:lstStyle/>
          <a:p>
            <a:r>
              <a:rPr lang="da-DK" dirty="0" smtClean="0"/>
              <a:t>Økonomiske modeller som et anker</a:t>
            </a:r>
            <a:endParaRPr lang="en-US" dirty="0"/>
          </a:p>
        </p:txBody>
      </p:sp>
      <p:pic>
        <p:nvPicPr>
          <p:cNvPr id="1026" name="Picture 2" descr="Image result for ship anchor underwa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12775"/>
            <a:ext cx="7848872" cy="5232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934288"/>
      </p:ext>
    </p:extLst>
  </p:cSld>
  <p:clrMapOvr>
    <a:masterClrMapping/>
  </p:clrMapOvr>
</p:sld>
</file>

<file path=ppt/theme/theme1.xml><?xml version="1.0" encoding="utf-8"?>
<a:theme xmlns:a="http://schemas.openxmlformats.org/drawingml/2006/main" name="cevea_powerpoint_template_udgave1">
  <a:themeElements>
    <a:clrScheme name="Cevea Farver 2">
      <a:dk1>
        <a:sysClr val="windowText" lastClr="000000"/>
      </a:dk1>
      <a:lt1>
        <a:sysClr val="window" lastClr="FFFFFF"/>
      </a:lt1>
      <a:dk2>
        <a:srgbClr val="82001D"/>
      </a:dk2>
      <a:lt2>
        <a:srgbClr val="EEECE1"/>
      </a:lt2>
      <a:accent1>
        <a:srgbClr val="DC2A19"/>
      </a:accent1>
      <a:accent2>
        <a:srgbClr val="82001D"/>
      </a:accent2>
      <a:accent3>
        <a:srgbClr val="FD6908"/>
      </a:accent3>
      <a:accent4>
        <a:srgbClr val="98C815"/>
      </a:accent4>
      <a:accent5>
        <a:srgbClr val="27C791"/>
      </a:accent5>
      <a:accent6>
        <a:srgbClr val="2C41C3"/>
      </a:accent6>
      <a:hlink>
        <a:srgbClr val="0000FF"/>
      </a:hlink>
      <a:folHlink>
        <a:srgbClr val="800080"/>
      </a:folHlink>
    </a:clrScheme>
    <a:fontScheme name="Office klassis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1400" dirty="0" err="1" smtClean="0">
            <a:solidFill>
              <a:srgbClr val="FFFFFF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cevea_powerpoint_template_udgave1</Template>
  <TotalTime>3010</TotalTime>
  <Words>100</Words>
  <Application>Microsoft Office PowerPoint</Application>
  <PresentationFormat>On-screen Show (4:3)</PresentationFormat>
  <Paragraphs>31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InterFace</vt:lpstr>
      <vt:lpstr>cevea_powerpoint_template_udgave1</vt:lpstr>
      <vt:lpstr>REGNEMODELLERNES POLITIK</vt:lpstr>
      <vt:lpstr>PowerPoint Presentation</vt:lpstr>
      <vt:lpstr>PowerPoint Presentation</vt:lpstr>
      <vt:lpstr>Institutionelt set-up for økonomisk politik i DK</vt:lpstr>
      <vt:lpstr>Regnemodellens natur</vt:lpstr>
      <vt:lpstr>Inkluderede/ekskluderede variable i 1970’erne</vt:lpstr>
      <vt:lpstr>Inkluderede/ekskluderede relationer i dag</vt:lpstr>
      <vt:lpstr>Økonomiske modeller som et anker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Fremtidens arbejdsmarked  præget af prekære ansættelser</dc:title>
  <dc:creator>Cevea 11</dc:creator>
  <cp:lastModifiedBy>FUGLSANG Niels</cp:lastModifiedBy>
  <cp:revision>152</cp:revision>
  <cp:lastPrinted>2016-11-01T15:06:58Z</cp:lastPrinted>
  <dcterms:created xsi:type="dcterms:W3CDTF">2015-11-03T09:13:12Z</dcterms:created>
  <dcterms:modified xsi:type="dcterms:W3CDTF">2021-11-14T07:51:36Z</dcterms:modified>
</cp:coreProperties>
</file>